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4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6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7.xml" ContentType="application/vnd.openxmlformats-officedocument.theme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8.xml" ContentType="application/vnd.openxmlformats-officedocument.theme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67" r:id="rId2"/>
    <p:sldMasterId id="2147484202" r:id="rId3"/>
    <p:sldMasterId id="2147484237" r:id="rId4"/>
    <p:sldMasterId id="2147484272" r:id="rId5"/>
    <p:sldMasterId id="2147484307" r:id="rId6"/>
    <p:sldMasterId id="2147484342" r:id="rId7"/>
    <p:sldMasterId id="2147484377" r:id="rId8"/>
    <p:sldMasterId id="2147484412" r:id="rId9"/>
  </p:sldMasterIdLst>
  <p:notesMasterIdLst>
    <p:notesMasterId r:id="rId52"/>
  </p:notesMasterIdLst>
  <p:handoutMasterIdLst>
    <p:handoutMasterId r:id="rId53"/>
  </p:handoutMasterIdLst>
  <p:sldIdLst>
    <p:sldId id="276" r:id="rId10"/>
    <p:sldId id="353" r:id="rId11"/>
    <p:sldId id="277" r:id="rId12"/>
    <p:sldId id="307" r:id="rId13"/>
    <p:sldId id="312" r:id="rId14"/>
    <p:sldId id="278" r:id="rId15"/>
    <p:sldId id="295" r:id="rId16"/>
    <p:sldId id="279" r:id="rId17"/>
    <p:sldId id="296" r:id="rId18"/>
    <p:sldId id="280" r:id="rId19"/>
    <p:sldId id="297" r:id="rId20"/>
    <p:sldId id="281" r:id="rId21"/>
    <p:sldId id="308" r:id="rId22"/>
    <p:sldId id="282" r:id="rId23"/>
    <p:sldId id="298" r:id="rId24"/>
    <p:sldId id="283" r:id="rId25"/>
    <p:sldId id="310" r:id="rId26"/>
    <p:sldId id="284" r:id="rId27"/>
    <p:sldId id="300" r:id="rId28"/>
    <p:sldId id="285" r:id="rId29"/>
    <p:sldId id="301" r:id="rId30"/>
    <p:sldId id="286" r:id="rId31"/>
    <p:sldId id="302" r:id="rId32"/>
    <p:sldId id="287" r:id="rId33"/>
    <p:sldId id="303" r:id="rId34"/>
    <p:sldId id="288" r:id="rId35"/>
    <p:sldId id="304" r:id="rId36"/>
    <p:sldId id="289" r:id="rId37"/>
    <p:sldId id="305" r:id="rId38"/>
    <p:sldId id="290" r:id="rId39"/>
    <p:sldId id="291" r:id="rId40"/>
    <p:sldId id="292" r:id="rId41"/>
    <p:sldId id="306" r:id="rId42"/>
    <p:sldId id="293" r:id="rId43"/>
    <p:sldId id="294" r:id="rId44"/>
    <p:sldId id="360" r:id="rId45"/>
    <p:sldId id="356" r:id="rId46"/>
    <p:sldId id="357" r:id="rId47"/>
    <p:sldId id="359" r:id="rId48"/>
    <p:sldId id="358" r:id="rId49"/>
    <p:sldId id="354" r:id="rId50"/>
    <p:sldId id="355" r:id="rId51"/>
  </p:sldIdLst>
  <p:sldSz cx="9906000" cy="6858000" type="A4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BE"/>
    <a:srgbClr val="9E0F1D"/>
    <a:srgbClr val="693B68"/>
    <a:srgbClr val="360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42" autoAdjust="0"/>
    <p:restoredTop sz="94660"/>
  </p:normalViewPr>
  <p:slideViewPr>
    <p:cSldViewPr showGuides="1">
      <p:cViewPr varScale="1">
        <p:scale>
          <a:sx n="76" d="100"/>
          <a:sy n="76" d="100"/>
        </p:scale>
        <p:origin x="114" y="588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5" d="100"/>
          <a:sy n="55" d="100"/>
        </p:scale>
        <p:origin x="-250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DBC958-9B09-9E49-BD56-B8712AA785BC}" type="datetimeFigureOut">
              <a:rPr lang="en-GB"/>
              <a:pPr>
                <a:defRPr/>
              </a:pPr>
              <a:t>18/08/2018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AEA7C0-D0A3-C34D-B202-9BEA7AD47B8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4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E75FE8C-CE7A-BA47-A37A-77740225D175}" type="datetimeFigureOut">
              <a:rPr lang="en-GB"/>
              <a:pPr>
                <a:defRPr/>
              </a:pPr>
              <a:t>18/08/2018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7516FA4-82C7-5848-A60D-C821471DCDF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8810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556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608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989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95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28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135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5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4DBED-D652-4FAD-A5D0-9FCFB9544D1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081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74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785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57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695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812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233CF-92EF-41DD-85F5-73774306FFB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281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0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58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1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44364-D404-47FB-9843-B8DAD388C56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255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578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795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929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516FA4-82C7-5848-A60D-C821471DCDF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010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233CF-92EF-41DD-85F5-73774306FF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781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scu.edu.cn/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scu.edu.cn/" TargetMode="External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scu.edu.cn/" TargetMode="External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scu.edu.cn/" TargetMode="External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scu.edu.cn/" TargetMode="External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jpeg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scu.edu.cn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scu.edu.cn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16839"/>
            <a:ext cx="8420100" cy="147002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672607"/>
            <a:ext cx="6934200" cy="1752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54AD3-9B19-4646-AD3B-E6FFB30F6E5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77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11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934120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1771650"/>
            <a:ext cx="5054084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noFill/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C0BDA-47C8-9842-9A4D-F8573FF737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654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875" y="908720"/>
            <a:ext cx="8485188" cy="53285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D965F-505B-4E7B-898E-5400EA4EC6E1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FEE04-9009-394F-8835-CD6DEADAA0D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595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4B89-4318-4A6C-A206-0226D4227FF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C2A50-3531-6346-A337-7FE47664D01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044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DA483-2092-46EE-AA01-72D62E6BE88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7FA17-9BF8-4342-AC76-3955217ED9F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4310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65" y="2492375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1025951" y="5014082"/>
            <a:ext cx="7709488" cy="576263"/>
          </a:xfrm>
        </p:spPr>
        <p:txBody>
          <a:bodyPr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05307" y="3429001"/>
            <a:ext cx="1943100" cy="504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2EB91-0AF3-4369-84AB-B7AFA1A202F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B2C16-C45E-184B-B52C-654E9E065FC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2540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16843"/>
            <a:ext cx="8420100" cy="147002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672607"/>
            <a:ext cx="6934200" cy="1752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97102-BDE6-4F0D-B3A1-482E6394B91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54AD3-9B19-4646-AD3B-E6FFB30F6E5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415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2992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1771650"/>
            <a:ext cx="8485605" cy="44656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17E13-900C-480F-B447-49F5985ED0AC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3AB24-CB41-DC4E-9662-4FF4F36C8C6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477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2795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908720"/>
            <a:ext cx="8485605" cy="53285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B7F0C-AB2D-42E9-B58C-A67177EEE59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C5C3-2524-FC46-849C-36FF833BCE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90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95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ln w="12700" cap="rnd">
            <a:solidFill>
              <a:srgbClr val="009FDF"/>
            </a:solidFill>
          </a:ln>
        </p:spPr>
        <p:txBody>
          <a:bodyPr lIns="108000" tIns="108000" rIns="108000" bIns="108000"/>
          <a:lstStyle>
            <a:lvl1pPr algn="ctr">
              <a:defRPr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409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5372-BA1C-45A4-BF1B-224E7C421CC4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98CB0-B188-A647-8D2E-954AC3739A3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83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95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409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FB31F-B897-44BB-B68C-B5F17297C70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32E17-1118-8A46-B365-A925A6630A15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452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4521999"/>
            <a:ext cx="8420100" cy="864096"/>
          </a:xfrm>
        </p:spPr>
        <p:txBody>
          <a:bodyPr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39413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60637" y="1196400"/>
            <a:ext cx="4984728" cy="3240712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6AE81-65D1-447E-AAC9-988344527FC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740E8-05B8-B74A-964C-6654F5D0D82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3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01008"/>
            <a:ext cx="0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116632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908720"/>
            <a:ext cx="5054084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488058"/>
            <a:ext cx="2011362" cy="2012950"/>
          </a:xfrm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711E-A461-824F-8359-37B1736DEF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2146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8" idx="3"/>
          </p:cNvCxnSpPr>
          <p:nvPr userDrawn="1"/>
        </p:nvCxnSpPr>
        <p:spPr>
          <a:xfrm>
            <a:off x="4627570" y="3176588"/>
            <a:ext cx="649287" cy="0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6312" y="1917112"/>
            <a:ext cx="2520000" cy="2520000"/>
          </a:xfrm>
          <a:ln w="12700">
            <a:solidFill>
              <a:srgbClr val="009FDF"/>
            </a:solidFill>
            <a:prstDash val="solid"/>
          </a:ln>
        </p:spPr>
        <p:txBody>
          <a:bodyPr lIns="108000" tIns="108000" rIns="108000" bIns="108000"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07960" y="1917112"/>
            <a:ext cx="2520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870066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219B4-4A18-4E5F-827F-E2A43B37335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99EEE-3986-9A46-BE21-7E84A9EF9FF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13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4632326" y="3425825"/>
            <a:ext cx="476250" cy="0"/>
          </a:xfrm>
          <a:prstGeom prst="line">
            <a:avLst/>
          </a:prstGeom>
          <a:ln w="12700" cmpd="sng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789" y="2166556"/>
            <a:ext cx="2520000" cy="2520000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056" y="2166556"/>
            <a:ext cx="2520000" cy="2520000"/>
          </a:xfrm>
          <a:ln w="12700">
            <a:solidFill>
              <a:srgbClr val="009FDF"/>
            </a:solidFill>
          </a:ln>
        </p:spPr>
        <p:txBody>
          <a:bodyPr lIns="108000" tIns="108000" rIns="108000" bIns="108000"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5D039-51A3-4695-8C6C-D3B2B85D5F4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BC5E3-31E6-BF4C-9683-EDF84D4F21F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2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2852942"/>
            <a:ext cx="8420100" cy="1362075"/>
          </a:xfrm>
        </p:spPr>
        <p:txBody>
          <a:bodyPr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4509120"/>
            <a:ext cx="8420100" cy="10801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57A5D-DC5E-471D-AC89-0B4817FCBCE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5A723-DB16-104D-8E16-BECB6842EA11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161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34122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1771651"/>
            <a:ext cx="5054084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noFill/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4B66D-88F0-4AAD-99D6-C219AF62A968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C0BDA-47C8-9842-9A4D-F8573FF7379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360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01008"/>
            <a:ext cx="0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3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908726"/>
            <a:ext cx="5054084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488058"/>
            <a:ext cx="2011362" cy="2012950"/>
          </a:xfrm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75BB3-246C-49D9-B9CA-AC1B150F073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711E-A461-824F-8359-37B1736DEF8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29019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solidFill>
            <a:schemeClr val="accent1"/>
          </a:solidFill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FF3B4-C5D5-4BB4-B5F2-62BE93FB517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A5E75-99B5-6340-AAD2-94440479B33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21566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73016"/>
            <a:ext cx="2407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823914"/>
            <a:ext cx="5079603" cy="54133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560066"/>
            <a:ext cx="2011362" cy="2012950"/>
          </a:xfr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920584" y="6338206"/>
            <a:ext cx="158417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12ACC4E8-04F9-434A-904B-786897ED0C83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A5BD2-2A43-7F4A-84AB-EBA95B84DDF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7543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20605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087C0-BA5A-466D-A2EE-48ABD9648E7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DCC4F-862C-9F4A-B58E-5CFA75EC83E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991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2" idx="2"/>
          </p:cNvCxnSpPr>
          <p:nvPr userDrawn="1"/>
        </p:nvCxnSpPr>
        <p:spPr>
          <a:xfrm>
            <a:off x="7761288" y="3429002"/>
            <a:ext cx="0" cy="291306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6"/>
            <a:ext cx="5079603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14128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40F8A-5761-45E6-B791-CC893BD65A84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39AE0-208F-A448-82B9-D4E3B376123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1349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1771650"/>
            <a:ext cx="4048894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D2CF1-C4F2-4EFC-9093-89928B4F1A70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A0C6D-6D8C-0B47-9EB6-210B37EDA4B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57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11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940088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0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solidFill>
            <a:schemeClr val="accent1"/>
          </a:solidFill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A5E75-99B5-6340-AAD2-94440479B33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96449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908724"/>
            <a:ext cx="4048894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9FA9E-50A7-4283-8121-1CFF04B7936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94E0D-5E31-3D48-9AA9-1790075A2C20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52415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1773239"/>
            <a:ext cx="4049713" cy="4351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6ED8B-D359-493C-AE48-F8042508285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BEBB5-FF0B-0349-B92C-AF74E5FE3BD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8867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910940"/>
            <a:ext cx="4049713" cy="52136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452DD-AE44-4D32-A859-B3B076C7259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175CA-B012-6448-9016-A62D5C4F100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825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1772816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2492896"/>
            <a:ext cx="4068137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1772816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2492896"/>
            <a:ext cx="4071620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00EF1-9FA1-4DD2-ABC6-DF083335896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C5EC-DA35-F74A-A040-F175D732CAE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8303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836712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1484784"/>
            <a:ext cx="4068137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836712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1484784"/>
            <a:ext cx="4071620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36F76-B443-4F9C-8FCE-454235DB441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00487-2F96-474E-AE55-7C04770A9C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60522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3AD7A-4D59-45A4-8467-B157537C5D99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34EFE-01CF-7847-B2F0-BE7B9DE2544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57983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10F6B-B7C2-4D40-94D1-E08A81E9F1D1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9AE22-2F03-854B-9F47-9B9CBEEDDED4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82788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C47B8-B65C-4A8B-9007-74F7A0252B56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7139E-2224-E148-AF24-B23E4DECAD7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9546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42A58-D9C9-4844-BA7F-8013EBEC4FD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505F6-84DF-F446-BA17-64A3AC55F19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1149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C1460-E792-44D3-8A2F-F7B1708CC53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84E1E-1F7D-A942-B312-C64ECC84D05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661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73016"/>
            <a:ext cx="2407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116632"/>
            <a:ext cx="8485605" cy="760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823914"/>
            <a:ext cx="5079603" cy="54133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560066"/>
            <a:ext cx="2011362" cy="2012950"/>
          </a:xfr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920552" y="6337300"/>
            <a:ext cx="158417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A5BD2-2A43-7F4A-84AB-EBA95B84DDF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2609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97378-C5E9-4761-AE0A-A2B4EB6181DC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97262-AAC4-7E49-9D36-2947AE71541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2290" name="Picture 2" descr="http://www.scu.edu.cn/portal2013/lib/images/logo.jp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7375" y="13674"/>
            <a:ext cx="1928826" cy="859204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0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98" y="214290"/>
            <a:ext cx="1606843" cy="507412"/>
          </a:xfrm>
          <a:prstGeom prst="rect">
            <a:avLst/>
          </a:prstGeom>
          <a:noFill/>
        </p:spPr>
      </p:pic>
      <p:pic>
        <p:nvPicPr>
          <p:cNvPr id="13" name="图片 12"/>
          <p:cNvPicPr/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2" b="36267"/>
          <a:stretch/>
        </p:blipFill>
        <p:spPr bwMode="auto">
          <a:xfrm>
            <a:off x="5556280" y="101109"/>
            <a:ext cx="2205107" cy="684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0" y="119019"/>
            <a:ext cx="2149947" cy="68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93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FAD83-C870-40CE-9784-8EA3E1297ED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3FAF2-A35D-824B-993D-7E6B1D06ACC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51222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36B6C-F0E4-4902-9C64-D3A68AE6D22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CDE3C-D94B-2546-9D09-3B86E4BA22E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44441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B75F1-B33F-413E-8C73-5E3583D6FE68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F27EF-F5A4-EE48-92AB-65F2C26FDBF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8122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875" y="908720"/>
            <a:ext cx="8485188" cy="532856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D965F-505B-4E7B-898E-5400EA4EC6E1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FEE04-9009-394F-8835-CD6DEADAA0D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06836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4B89-4318-4A6C-A206-0226D4227FF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C2A50-3531-6346-A337-7FE47664D01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72586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DA483-2092-46EE-AA01-72D62E6BE88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7FA17-9BF8-4342-AC76-3955217ED9F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48549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65" y="2492375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1025951" y="5014082"/>
            <a:ext cx="7709488" cy="576263"/>
          </a:xfrm>
        </p:spPr>
        <p:txBody>
          <a:bodyPr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05307" y="3429001"/>
            <a:ext cx="1943100" cy="504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2EB91-0AF3-4369-84AB-B7AFA1A202F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B2C16-C45E-184B-B52C-654E9E065FC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35619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16843"/>
            <a:ext cx="8420100" cy="147002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672607"/>
            <a:ext cx="6934200" cy="1752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97102-BDE6-4F0D-B3A1-482E6394B91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54AD3-9B19-4646-AD3B-E6FFB30F6E5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04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2992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1771650"/>
            <a:ext cx="8485605" cy="44656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17E13-900C-480F-B447-49F5985ED0AC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3AB24-CB41-DC4E-9662-4FF4F36C8C6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930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75811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940088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0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25" y="2060575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DCC4F-862C-9F4A-B58E-5CFA75EC83E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0451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2795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908720"/>
            <a:ext cx="8485605" cy="53285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B7F0C-AB2D-42E9-B58C-A67177EEE59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C5C3-2524-FC46-849C-36FF833BCE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31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95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ln w="12700" cap="rnd">
            <a:solidFill>
              <a:srgbClr val="009FDF"/>
            </a:solidFill>
          </a:ln>
        </p:spPr>
        <p:txBody>
          <a:bodyPr lIns="108000" tIns="108000" rIns="108000" bIns="108000"/>
          <a:lstStyle>
            <a:lvl1pPr algn="ctr">
              <a:defRPr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409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5372-BA1C-45A4-BF1B-224E7C421CC4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98CB0-B188-A647-8D2E-954AC3739A3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245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95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409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FB31F-B897-44BB-B68C-B5F17297C70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32E17-1118-8A46-B365-A925A6630A15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555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4521999"/>
            <a:ext cx="8420100" cy="864096"/>
          </a:xfrm>
        </p:spPr>
        <p:txBody>
          <a:bodyPr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39413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60637" y="1196400"/>
            <a:ext cx="4984728" cy="3240712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6AE81-65D1-447E-AAC9-988344527FC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740E8-05B8-B74A-964C-6654F5D0D82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89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8" idx="3"/>
          </p:cNvCxnSpPr>
          <p:nvPr userDrawn="1"/>
        </p:nvCxnSpPr>
        <p:spPr>
          <a:xfrm>
            <a:off x="4627570" y="3176588"/>
            <a:ext cx="649287" cy="0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6312" y="1917112"/>
            <a:ext cx="2520000" cy="2520000"/>
          </a:xfrm>
          <a:ln w="12700">
            <a:solidFill>
              <a:srgbClr val="009FDF"/>
            </a:solidFill>
            <a:prstDash val="solid"/>
          </a:ln>
        </p:spPr>
        <p:txBody>
          <a:bodyPr lIns="108000" tIns="108000" rIns="108000" bIns="108000"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07960" y="1917112"/>
            <a:ext cx="2520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870066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219B4-4A18-4E5F-827F-E2A43B37335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99EEE-3986-9A46-BE21-7E84A9EF9FF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29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4632326" y="3425825"/>
            <a:ext cx="476250" cy="0"/>
          </a:xfrm>
          <a:prstGeom prst="line">
            <a:avLst/>
          </a:prstGeom>
          <a:ln w="12700" cmpd="sng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789" y="2166556"/>
            <a:ext cx="2520000" cy="2520000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056" y="2166556"/>
            <a:ext cx="2520000" cy="2520000"/>
          </a:xfrm>
          <a:ln w="12700">
            <a:solidFill>
              <a:srgbClr val="009FDF"/>
            </a:solidFill>
          </a:ln>
        </p:spPr>
        <p:txBody>
          <a:bodyPr lIns="108000" tIns="108000" rIns="108000" bIns="108000"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5D039-51A3-4695-8C6C-D3B2B85D5F4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BC5E3-31E6-BF4C-9683-EDF84D4F21F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34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2852942"/>
            <a:ext cx="8420100" cy="1362075"/>
          </a:xfrm>
        </p:spPr>
        <p:txBody>
          <a:bodyPr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4509120"/>
            <a:ext cx="8420100" cy="10801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57A5D-DC5E-471D-AC89-0B4817FCBCE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5A723-DB16-104D-8E16-BECB6842EA11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320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34122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1771651"/>
            <a:ext cx="5054084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noFill/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4B66D-88F0-4AAD-99D6-C219AF62A968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C0BDA-47C8-9842-9A4D-F8573FF7379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63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01008"/>
            <a:ext cx="0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3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908726"/>
            <a:ext cx="5054084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488058"/>
            <a:ext cx="2011362" cy="2012950"/>
          </a:xfrm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75BB3-246C-49D9-B9CA-AC1B150F073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711E-A461-824F-8359-37B1736DEF8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2776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solidFill>
            <a:schemeClr val="accent1"/>
          </a:solidFill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FF3B4-C5D5-4BB4-B5F2-62BE93FB517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A5E75-99B5-6340-AAD2-94440479B33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66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2" idx="2"/>
          </p:cNvCxnSpPr>
          <p:nvPr userDrawn="1"/>
        </p:nvCxnSpPr>
        <p:spPr>
          <a:xfrm>
            <a:off x="7761288" y="3429000"/>
            <a:ext cx="0" cy="291306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116632"/>
            <a:ext cx="8485605" cy="7601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0"/>
            <a:ext cx="5079603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25" y="1412875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39AE0-208F-A448-82B9-D4E3B37612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09805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73016"/>
            <a:ext cx="2407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823914"/>
            <a:ext cx="5079603" cy="54133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560066"/>
            <a:ext cx="2011362" cy="2012950"/>
          </a:xfr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920584" y="6338206"/>
            <a:ext cx="158417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12ACC4E8-04F9-434A-904B-786897ED0C83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A5BD2-2A43-7F4A-84AB-EBA95B84DDF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72536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20605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087C0-BA5A-466D-A2EE-48ABD9648E7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DCC4F-862C-9F4A-B58E-5CFA75EC83E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3288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2" idx="2"/>
          </p:cNvCxnSpPr>
          <p:nvPr userDrawn="1"/>
        </p:nvCxnSpPr>
        <p:spPr>
          <a:xfrm>
            <a:off x="7761288" y="3429002"/>
            <a:ext cx="0" cy="291306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6"/>
            <a:ext cx="5079603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14128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40F8A-5761-45E6-B791-CC893BD65A84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39AE0-208F-A448-82B9-D4E3B376123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89484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1771650"/>
            <a:ext cx="4048894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D2CF1-C4F2-4EFC-9093-89928B4F1A70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A0C6D-6D8C-0B47-9EB6-210B37EDA4B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384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908724"/>
            <a:ext cx="4048894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9FA9E-50A7-4283-8121-1CFF04B7936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94E0D-5E31-3D48-9AA9-1790075A2C20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3352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1773239"/>
            <a:ext cx="4049713" cy="4351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6ED8B-D359-493C-AE48-F8042508285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BEBB5-FF0B-0349-B92C-AF74E5FE3BD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63385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910940"/>
            <a:ext cx="4049713" cy="52136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452DD-AE44-4D32-A859-B3B076C7259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175CA-B012-6448-9016-A62D5C4F100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2300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1772816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2492896"/>
            <a:ext cx="4068137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1772816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2492896"/>
            <a:ext cx="4071620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00EF1-9FA1-4DD2-ABC6-DF083335896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C5EC-DA35-F74A-A040-F175D732CAE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9025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836712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1484784"/>
            <a:ext cx="4068137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836712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1484784"/>
            <a:ext cx="4071620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36F76-B443-4F9C-8FCE-454235DB441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00487-2F96-474E-AE55-7C04770A9C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562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3AD7A-4D59-45A4-8467-B157537C5D99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34EFE-01CF-7847-B2F0-BE7B9DE2544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67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63" y="933343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88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1771650"/>
            <a:ext cx="4048894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A0C6D-6D8C-0B47-9EB6-210B37EDA4B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19594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10F6B-B7C2-4D40-94D1-E08A81E9F1D1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9AE22-2F03-854B-9F47-9B9CBEEDDED4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74619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C47B8-B65C-4A8B-9007-74F7A0252B56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7139E-2224-E148-AF24-B23E4DECAD7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99721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42A58-D9C9-4844-BA7F-8013EBEC4FD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505F6-84DF-F446-BA17-64A3AC55F19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21254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C1460-E792-44D3-8A2F-F7B1708CC53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84E1E-1F7D-A942-B312-C64ECC84D05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4954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97378-C5E9-4761-AE0A-A2B4EB6181DC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97262-AAC4-7E49-9D36-2947AE71541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2290" name="Picture 2" descr="http://www.scu.edu.cn/portal2013/lib/images/logo.jp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7375" y="13674"/>
            <a:ext cx="1928826" cy="859204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0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98" y="214290"/>
            <a:ext cx="1606843" cy="507412"/>
          </a:xfrm>
          <a:prstGeom prst="rect">
            <a:avLst/>
          </a:prstGeom>
          <a:noFill/>
        </p:spPr>
      </p:pic>
      <p:pic>
        <p:nvPicPr>
          <p:cNvPr id="13" name="图片 12"/>
          <p:cNvPicPr/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2" b="36267"/>
          <a:stretch/>
        </p:blipFill>
        <p:spPr bwMode="auto">
          <a:xfrm>
            <a:off x="5556280" y="101109"/>
            <a:ext cx="2205107" cy="684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0" y="119019"/>
            <a:ext cx="2149947" cy="68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4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FAD83-C870-40CE-9784-8EA3E1297ED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3FAF2-A35D-824B-993D-7E6B1D06ACC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92318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36B6C-F0E4-4902-9C64-D3A68AE6D22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CDE3C-D94B-2546-9D09-3B86E4BA22E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16139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B75F1-B33F-413E-8C73-5E3583D6FE68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F27EF-F5A4-EE48-92AB-65F2C26FDBF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30433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875" y="908720"/>
            <a:ext cx="8485188" cy="532856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D965F-505B-4E7B-898E-5400EA4EC6E1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FEE04-9009-394F-8835-CD6DEADAA0D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22487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4B89-4318-4A6C-A206-0226D4227FF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C2A50-3531-6346-A337-7FE47664D01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51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63" y="116632"/>
            <a:ext cx="8473787" cy="767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88" y="908720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908720"/>
            <a:ext cx="4048894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94E0D-5E31-3D48-9AA9-1790075A2C2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92602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DA483-2092-46EE-AA01-72D62E6BE88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7FA17-9BF8-4342-AC76-3955217ED9F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41954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65" y="2492375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1025951" y="5014082"/>
            <a:ext cx="7709488" cy="576263"/>
          </a:xfrm>
        </p:spPr>
        <p:txBody>
          <a:bodyPr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05307" y="3429001"/>
            <a:ext cx="1943100" cy="504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2EB91-0AF3-4369-84AB-B7AFA1A202F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B2C16-C45E-184B-B52C-654E9E065FC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69447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16843"/>
            <a:ext cx="8420100" cy="147002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672607"/>
            <a:ext cx="6934200" cy="1752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97102-BDE6-4F0D-B3A1-482E6394B91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54AD3-9B19-4646-AD3B-E6FFB30F6E5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462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2992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1771650"/>
            <a:ext cx="8485605" cy="44656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17E13-900C-480F-B447-49F5985ED0AC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3AB24-CB41-DC4E-9662-4FF4F36C8C6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2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2795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908720"/>
            <a:ext cx="8485605" cy="53285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B7F0C-AB2D-42E9-B58C-A67177EEE59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C5C3-2524-FC46-849C-36FF833BCE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96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95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ln w="12700" cap="rnd">
            <a:solidFill>
              <a:srgbClr val="009FDF"/>
            </a:solidFill>
          </a:ln>
        </p:spPr>
        <p:txBody>
          <a:bodyPr lIns="108000" tIns="108000" rIns="108000" bIns="108000"/>
          <a:lstStyle>
            <a:lvl1pPr algn="ctr">
              <a:defRPr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409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5372-BA1C-45A4-BF1B-224E7C421CC4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98CB0-B188-A647-8D2E-954AC3739A3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731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95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409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FB31F-B897-44BB-B68C-B5F17297C70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32E17-1118-8A46-B365-A925A6630A15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86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4521999"/>
            <a:ext cx="8420100" cy="864096"/>
          </a:xfrm>
        </p:spPr>
        <p:txBody>
          <a:bodyPr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39413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60637" y="1196400"/>
            <a:ext cx="4984728" cy="3240712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6AE81-65D1-447E-AAC9-988344527FC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740E8-05B8-B74A-964C-6654F5D0D82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630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8" idx="3"/>
          </p:cNvCxnSpPr>
          <p:nvPr userDrawn="1"/>
        </p:nvCxnSpPr>
        <p:spPr>
          <a:xfrm>
            <a:off x="4627570" y="3176588"/>
            <a:ext cx="649287" cy="0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6312" y="1917112"/>
            <a:ext cx="2520000" cy="2520000"/>
          </a:xfrm>
          <a:ln w="12700">
            <a:solidFill>
              <a:srgbClr val="009FDF"/>
            </a:solidFill>
            <a:prstDash val="solid"/>
          </a:ln>
        </p:spPr>
        <p:txBody>
          <a:bodyPr lIns="108000" tIns="108000" rIns="108000" bIns="108000"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07960" y="1917112"/>
            <a:ext cx="2520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870066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219B4-4A18-4E5F-827F-E2A43B37335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99EEE-3986-9A46-BE21-7E84A9EF9FF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879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4632326" y="3425825"/>
            <a:ext cx="476250" cy="0"/>
          </a:xfrm>
          <a:prstGeom prst="line">
            <a:avLst/>
          </a:prstGeom>
          <a:ln w="12700" cmpd="sng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789" y="2166556"/>
            <a:ext cx="2520000" cy="2520000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056" y="2166556"/>
            <a:ext cx="2520000" cy="2520000"/>
          </a:xfrm>
          <a:ln w="12700">
            <a:solidFill>
              <a:srgbClr val="009FDF"/>
            </a:solidFill>
          </a:ln>
        </p:spPr>
        <p:txBody>
          <a:bodyPr lIns="108000" tIns="108000" rIns="108000" bIns="108000"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5D039-51A3-4695-8C6C-D3B2B85D5F4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BC5E3-31E6-BF4C-9683-EDF84D4F21F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845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825" y="1773238"/>
            <a:ext cx="4049713" cy="4351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63" y="933343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88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BEBB5-FF0B-0349-B92C-AF74E5FE3BD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87019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2852942"/>
            <a:ext cx="8420100" cy="1362075"/>
          </a:xfrm>
        </p:spPr>
        <p:txBody>
          <a:bodyPr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4509120"/>
            <a:ext cx="8420100" cy="10801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57A5D-DC5E-471D-AC89-0B4817FCBCE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5A723-DB16-104D-8E16-BECB6842EA11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00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34122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1771651"/>
            <a:ext cx="5054084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noFill/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4B66D-88F0-4AAD-99D6-C219AF62A968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C0BDA-47C8-9842-9A4D-F8573FF7379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9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01008"/>
            <a:ext cx="0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3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908726"/>
            <a:ext cx="5054084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488058"/>
            <a:ext cx="2011362" cy="2012950"/>
          </a:xfrm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75BB3-246C-49D9-B9CA-AC1B150F073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711E-A461-824F-8359-37B1736DEF8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07102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solidFill>
            <a:schemeClr val="accent1"/>
          </a:solidFill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FF3B4-C5D5-4BB4-B5F2-62BE93FB517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A5E75-99B5-6340-AAD2-94440479B33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53951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73016"/>
            <a:ext cx="2407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823914"/>
            <a:ext cx="5079603" cy="54133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560066"/>
            <a:ext cx="2011362" cy="2012950"/>
          </a:xfr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920584" y="6338206"/>
            <a:ext cx="158417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12ACC4E8-04F9-434A-904B-786897ED0C83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A5BD2-2A43-7F4A-84AB-EBA95B84DDF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82606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20605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087C0-BA5A-466D-A2EE-48ABD9648E7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DCC4F-862C-9F4A-B58E-5CFA75EC83E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94047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2" idx="2"/>
          </p:cNvCxnSpPr>
          <p:nvPr userDrawn="1"/>
        </p:nvCxnSpPr>
        <p:spPr>
          <a:xfrm>
            <a:off x="7761288" y="3429002"/>
            <a:ext cx="0" cy="291306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6"/>
            <a:ext cx="5079603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14128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40F8A-5761-45E6-B791-CC893BD65A84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39AE0-208F-A448-82B9-D4E3B376123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11946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1771650"/>
            <a:ext cx="4048894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D2CF1-C4F2-4EFC-9093-89928B4F1A70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A0C6D-6D8C-0B47-9EB6-210B37EDA4B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77692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908724"/>
            <a:ext cx="4048894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9FA9E-50A7-4283-8121-1CFF04B7936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94E0D-5E31-3D48-9AA9-1790075A2C20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0845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1773239"/>
            <a:ext cx="4049713" cy="4351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6ED8B-D359-493C-AE48-F8042508285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BEBB5-FF0B-0349-B92C-AF74E5FE3BD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798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63" y="116632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88" y="908720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825" y="910940"/>
            <a:ext cx="4049713" cy="52136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175CA-B012-6448-9016-A62D5C4F100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3209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910940"/>
            <a:ext cx="4049713" cy="52136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452DD-AE44-4D32-A859-B3B076C7259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175CA-B012-6448-9016-A62D5C4F100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3336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1772816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2492896"/>
            <a:ext cx="4068137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1772816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2492896"/>
            <a:ext cx="4071620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00EF1-9FA1-4DD2-ABC6-DF083335896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C5EC-DA35-F74A-A040-F175D732CAE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7843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836712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1484784"/>
            <a:ext cx="4068137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836712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1484784"/>
            <a:ext cx="4071620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36F76-B443-4F9C-8FCE-454235DB441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00487-2F96-474E-AE55-7C04770A9C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076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3AD7A-4D59-45A4-8467-B157537C5D99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34EFE-01CF-7847-B2F0-BE7B9DE2544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159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10F6B-B7C2-4D40-94D1-E08A81E9F1D1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9AE22-2F03-854B-9F47-9B9CBEEDDED4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21219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C47B8-B65C-4A8B-9007-74F7A0252B56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7139E-2224-E148-AF24-B23E4DECAD7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25156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42A58-D9C9-4844-BA7F-8013EBEC4FD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505F6-84DF-F446-BA17-64A3AC55F19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20214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C1460-E792-44D3-8A2F-F7B1708CC53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84E1E-1F7D-A942-B312-C64ECC84D05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17143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97378-C5E9-4761-AE0A-A2B4EB6181DC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97262-AAC4-7E49-9D36-2947AE71541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2290" name="Picture 2" descr="http://www.scu.edu.cn/portal2013/lib/images/logo.jp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7375" y="13674"/>
            <a:ext cx="1928826" cy="859204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0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98" y="214290"/>
            <a:ext cx="1606843" cy="507412"/>
          </a:xfrm>
          <a:prstGeom prst="rect">
            <a:avLst/>
          </a:prstGeom>
          <a:noFill/>
        </p:spPr>
      </p:pic>
      <p:pic>
        <p:nvPicPr>
          <p:cNvPr id="13" name="图片 12"/>
          <p:cNvPicPr/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2" b="36267"/>
          <a:stretch/>
        </p:blipFill>
        <p:spPr bwMode="auto">
          <a:xfrm>
            <a:off x="5556280" y="101109"/>
            <a:ext cx="2205107" cy="684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0" y="119019"/>
            <a:ext cx="2149947" cy="68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29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FAD83-C870-40CE-9784-8EA3E1297ED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3FAF2-A35D-824B-993D-7E6B1D06ACC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60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92992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0"/>
            <a:ext cx="8485605" cy="44656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3AB24-CB41-DC4E-9662-4FF4F36C8C6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974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088" y="1772816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088" y="2492896"/>
            <a:ext cx="4068137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1772816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2492896"/>
            <a:ext cx="4071620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C5EC-DA35-F74A-A040-F175D732CAE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77604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36B6C-F0E4-4902-9C64-D3A68AE6D22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CDE3C-D94B-2546-9D09-3B86E4BA22E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71974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B75F1-B33F-413E-8C73-5E3583D6FE68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F27EF-F5A4-EE48-92AB-65F2C26FDBF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64520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875" y="908720"/>
            <a:ext cx="8485188" cy="532856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D965F-505B-4E7B-898E-5400EA4EC6E1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FEE04-9009-394F-8835-CD6DEADAA0D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488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4B89-4318-4A6C-A206-0226D4227FF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C2A50-3531-6346-A337-7FE47664D01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58063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DA483-2092-46EE-AA01-72D62E6BE88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7FA17-9BF8-4342-AC76-3955217ED9F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8052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65" y="2492375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1025951" y="5014082"/>
            <a:ext cx="7709488" cy="576263"/>
          </a:xfrm>
        </p:spPr>
        <p:txBody>
          <a:bodyPr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05307" y="3429001"/>
            <a:ext cx="1943100" cy="504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2EB91-0AF3-4369-84AB-B7AFA1A202F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B2C16-C45E-184B-B52C-654E9E065FC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5119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9"/>
          <p:cNvCxnSpPr/>
          <p:nvPr userDrawn="1"/>
        </p:nvCxnSpPr>
        <p:spPr>
          <a:xfrm flipV="1">
            <a:off x="381004" y="1049932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16843"/>
            <a:ext cx="8420100" cy="147002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672607"/>
            <a:ext cx="6934200" cy="1752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18D7A5-03B5-4177-9A79-9417EA92B510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7388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8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2992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1771650"/>
            <a:ext cx="8485605" cy="44656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5B5D84-A44B-438E-959D-180A35E66105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3517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2795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908720"/>
            <a:ext cx="8485605" cy="53285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50DB2-B01D-4359-9ACE-8886E21B54D1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26172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644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1049932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ln w="12700" cap="rnd">
            <a:solidFill>
              <a:srgbClr val="009FDF"/>
            </a:solidFill>
          </a:ln>
        </p:spPr>
        <p:txBody>
          <a:bodyPr lIns="108000" tIns="108000" rIns="108000" bIns="108000"/>
          <a:lstStyle>
            <a:lvl1pPr algn="ctr">
              <a:defRPr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3787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0C9656-C9BC-4C68-860B-22231D90AFD9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16632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088" y="836712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088" y="1484784"/>
            <a:ext cx="4068137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836712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1484784"/>
            <a:ext cx="4071620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00487-2F96-474E-AE55-7C04770A9C2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59437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644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1049932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3787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020507-6393-423E-B5D6-BDCD57457859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9782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10"/>
          <p:cNvCxnSpPr/>
          <p:nvPr userDrawn="1"/>
        </p:nvCxnSpPr>
        <p:spPr>
          <a:xfrm flipV="1">
            <a:off x="381004" y="1049932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4521999"/>
            <a:ext cx="8420100" cy="864096"/>
          </a:xfrm>
        </p:spPr>
        <p:txBody>
          <a:bodyPr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393827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60637" y="1196400"/>
            <a:ext cx="4984728" cy="3240712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664476F-162F-42BD-93D8-D01672198499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502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8" idx="3"/>
          </p:cNvCxnSpPr>
          <p:nvPr userDrawn="1"/>
        </p:nvCxnSpPr>
        <p:spPr>
          <a:xfrm>
            <a:off x="4627570" y="3176588"/>
            <a:ext cx="649287" cy="0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1"/>
          <p:cNvCxnSpPr/>
          <p:nvPr userDrawn="1"/>
        </p:nvCxnSpPr>
        <p:spPr>
          <a:xfrm flipV="1">
            <a:off x="381004" y="1049932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6312" y="1917112"/>
            <a:ext cx="2520000" cy="2520000"/>
          </a:xfrm>
          <a:ln w="12700">
            <a:solidFill>
              <a:srgbClr val="009FDF"/>
            </a:solidFill>
            <a:prstDash val="solid"/>
          </a:ln>
        </p:spPr>
        <p:txBody>
          <a:bodyPr lIns="108000" tIns="108000" rIns="108000" bIns="108000"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07960" y="1917112"/>
            <a:ext cx="2520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869754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53058F55-A047-4ED5-98F8-02F0AAFB90CB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9860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4632326" y="3425825"/>
            <a:ext cx="476250" cy="0"/>
          </a:xfrm>
          <a:prstGeom prst="line">
            <a:avLst/>
          </a:prstGeom>
          <a:ln w="12700" cmpd="sng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1049932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789" y="2166556"/>
            <a:ext cx="2520000" cy="2520000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056" y="2166556"/>
            <a:ext cx="2520000" cy="2520000"/>
          </a:xfrm>
          <a:ln w="12700">
            <a:solidFill>
              <a:srgbClr val="009FDF"/>
            </a:solidFill>
          </a:ln>
        </p:spPr>
        <p:txBody>
          <a:bodyPr lIns="108000" tIns="108000" rIns="108000" bIns="108000"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4F63E2-44F8-4F42-9C44-A7CF3AC294D7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6706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8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2852942"/>
            <a:ext cx="8420100" cy="1362075"/>
          </a:xfrm>
        </p:spPr>
        <p:txBody>
          <a:bodyPr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4509120"/>
            <a:ext cx="8420100" cy="10801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162BF2-D942-47DC-BB9D-8C8EA0697330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80629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1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34122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1771651"/>
            <a:ext cx="5054084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noFill/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A5D9A17-08F1-4146-A0DE-1D7E121F7248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45101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113" y="3500440"/>
            <a:ext cx="0" cy="2808287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0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3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908726"/>
            <a:ext cx="5054084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488058"/>
            <a:ext cx="2011362" cy="2012950"/>
          </a:xfrm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12D02E74-B357-4DEF-913D-7A579AB869E3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96825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1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solidFill>
            <a:schemeClr val="accent1"/>
          </a:solidFill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69BF6DA4-21FE-458F-BA6F-299AC0EF2F61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0768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3573468"/>
            <a:ext cx="3175" cy="2808287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0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823914"/>
            <a:ext cx="5079603" cy="54133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560066"/>
            <a:ext cx="2011362" cy="2012950"/>
          </a:xfr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920750" y="6337894"/>
            <a:ext cx="1584325" cy="3651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638FC0B4-25F4-4CAA-B280-3FD7EA706F3C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343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0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20605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1FEF6C6-1D25-4583-8F0B-A0CC16F628A0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04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34EFE-01CF-7847-B2F0-BE7B9DE2544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357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2" idx="2"/>
          </p:cNvCxnSpPr>
          <p:nvPr userDrawn="1"/>
        </p:nvCxnSpPr>
        <p:spPr>
          <a:xfrm>
            <a:off x="7761288" y="3429002"/>
            <a:ext cx="0" cy="291306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6"/>
            <a:ext cx="5079603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14128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3996775C-27C7-40E4-808C-34EE882E5242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33133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1771650"/>
            <a:ext cx="4048894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87861B-12F5-4238-8BE0-F53C88B248D0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388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908724"/>
            <a:ext cx="4048894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18F25D-B438-42C3-9747-E9106DBBFD68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5554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1773239"/>
            <a:ext cx="4049713" cy="4351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C189A586-34AF-40F1-A928-17F98E93B5DC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2654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910940"/>
            <a:ext cx="4049713" cy="52136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6811D372-C5FA-445A-A399-557FCBD93105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7488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11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1772816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2492896"/>
            <a:ext cx="4068137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1772816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2492896"/>
            <a:ext cx="4071620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6269D-470F-4E44-A2FD-954922D5E933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39714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836712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1484784"/>
            <a:ext cx="4068137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836712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1484784"/>
            <a:ext cx="4071620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2CDEA-8003-4415-AB91-B97C2031874D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2953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7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6CBC7-57B7-4E30-862A-EF1458746580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57660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38946C-458F-4E79-AE5B-11C7CFCA7AA9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1936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6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F7C3CB-ED5D-475A-AAB3-0FC1D097BD43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37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9AE22-2F03-854B-9F47-9B9CBEEDDED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31875" y="116632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00640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5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C57B9-C374-4993-A0E3-881B45436207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4308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98E8-B089-419A-B53E-85F31F1435E7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8425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scu.edu.cn/portal2013/lib/images/logo.jp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14289"/>
            <a:ext cx="1928812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8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3" y="214313"/>
            <a:ext cx="16065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3" b="36267"/>
          <a:stretch>
            <a:fillRect/>
          </a:stretch>
        </p:blipFill>
        <p:spPr bwMode="auto">
          <a:xfrm>
            <a:off x="5556250" y="101601"/>
            <a:ext cx="22050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21" y="119063"/>
            <a:ext cx="2151063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35D34A-4470-4957-87B4-3CAA799BCD4A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85866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C2379A-0358-455B-ABF9-6A5447376701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21888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DEDA9F-5909-4E29-BE4F-962F7FB6010F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26451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8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D5CE04-6044-4F8E-8C75-54ED508DE165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43630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875" y="908720"/>
            <a:ext cx="8485188" cy="532856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5DB8B1-959D-49A3-BDB5-97F77758FD02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2242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8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F521B1-1F99-4659-B3A5-8E36246696A7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2070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74491A-D9B2-4D7E-863C-C2EB9007F34E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4829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65" y="2492375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10"/>
          <p:cNvCxnSpPr/>
          <p:nvPr userDrawn="1"/>
        </p:nvCxnSpPr>
        <p:spPr>
          <a:xfrm flipV="1">
            <a:off x="381004" y="821332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1025951" y="5013770"/>
            <a:ext cx="7709488" cy="576263"/>
          </a:xfrm>
        </p:spPr>
        <p:txBody>
          <a:bodyPr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05307" y="3429001"/>
            <a:ext cx="1943100" cy="504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43F3AB66-59F4-4FF2-BCD1-F5144FFC4027}" type="slidenum">
              <a:rPr lang="en-GB" altLang="zh-CN">
                <a:solidFill>
                  <a:prstClr val="white"/>
                </a:solidFill>
              </a:rPr>
              <a:pPr/>
              <a:t>‹#›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010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7139E-2224-E148-AF24-B23E4DECAD7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0806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9"/>
          <p:cNvCxnSpPr/>
          <p:nvPr userDrawn="1"/>
        </p:nvCxnSpPr>
        <p:spPr>
          <a:xfrm flipV="1">
            <a:off x="381004" y="104998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16843"/>
            <a:ext cx="8420100" cy="147002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672607"/>
            <a:ext cx="6934200" cy="1752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27382-8227-4BA2-A97E-C53FE255001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8027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8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2992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1771650"/>
            <a:ext cx="8485605" cy="44656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2435F-E564-4B81-A8EC-910572374783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77578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2795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908720"/>
            <a:ext cx="8485605" cy="53285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2F2D-C10C-4B97-BD77-77180AE2275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00461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69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104998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ln w="12700" cap="rnd">
            <a:solidFill>
              <a:srgbClr val="009FDF"/>
            </a:solidFill>
          </a:ln>
        </p:spPr>
        <p:txBody>
          <a:bodyPr lIns="108000" tIns="108000" rIns="108000" bIns="108000"/>
          <a:lstStyle>
            <a:lvl1pPr algn="ctr">
              <a:defRPr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383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B05E0-BDAF-4EFF-9D81-365E6235C37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9662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69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104998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383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60C00-A1C3-490E-BB75-D43053C8B393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94844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10"/>
          <p:cNvCxnSpPr/>
          <p:nvPr userDrawn="1"/>
        </p:nvCxnSpPr>
        <p:spPr>
          <a:xfrm flipV="1">
            <a:off x="381004" y="104998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4521999"/>
            <a:ext cx="8420100" cy="864096"/>
          </a:xfrm>
        </p:spPr>
        <p:txBody>
          <a:bodyPr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39387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60637" y="1196400"/>
            <a:ext cx="4984728" cy="3240712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C736D-FAC2-48A8-BF17-09CAC3E0290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3863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8" idx="3"/>
          </p:cNvCxnSpPr>
          <p:nvPr userDrawn="1"/>
        </p:nvCxnSpPr>
        <p:spPr>
          <a:xfrm>
            <a:off x="4627570" y="3176588"/>
            <a:ext cx="649287" cy="0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1"/>
          <p:cNvCxnSpPr/>
          <p:nvPr userDrawn="1"/>
        </p:nvCxnSpPr>
        <p:spPr>
          <a:xfrm flipV="1">
            <a:off x="381004" y="104998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6312" y="1917112"/>
            <a:ext cx="2520000" cy="2520000"/>
          </a:xfrm>
          <a:ln w="12700">
            <a:solidFill>
              <a:srgbClr val="009FDF"/>
            </a:solidFill>
            <a:prstDash val="solid"/>
          </a:ln>
        </p:spPr>
        <p:txBody>
          <a:bodyPr lIns="108000" tIns="108000" rIns="108000" bIns="108000"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07960" y="1917112"/>
            <a:ext cx="2520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869806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11FF0-9B51-4B5B-A454-DBA86C5E71B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46160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4632326" y="3425825"/>
            <a:ext cx="476250" cy="0"/>
          </a:xfrm>
          <a:prstGeom prst="line">
            <a:avLst/>
          </a:prstGeom>
          <a:ln w="12700" cmpd="sng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104998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789" y="2166556"/>
            <a:ext cx="2520000" cy="2520000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056" y="2166556"/>
            <a:ext cx="2520000" cy="2520000"/>
          </a:xfrm>
          <a:ln w="12700">
            <a:solidFill>
              <a:srgbClr val="009FDF"/>
            </a:solidFill>
          </a:ln>
        </p:spPr>
        <p:txBody>
          <a:bodyPr lIns="108000" tIns="108000" rIns="108000" bIns="108000"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469354-816A-4A83-B6C6-F21CD2E81FD0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5992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8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2852942"/>
            <a:ext cx="8420100" cy="1362075"/>
          </a:xfrm>
        </p:spPr>
        <p:txBody>
          <a:bodyPr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4509120"/>
            <a:ext cx="8420100" cy="10801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DB542-850F-4C72-94A7-0C82C491F64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90386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1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34122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1771651"/>
            <a:ext cx="5054084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noFill/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29314-5857-44E9-9649-1F54E33B844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340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505F6-84DF-F446-BA17-64A3AC55F19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93293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113" y="3500440"/>
            <a:ext cx="0" cy="2808287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0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3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908726"/>
            <a:ext cx="5054084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488058"/>
            <a:ext cx="2011362" cy="2012950"/>
          </a:xfrm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1CF438-8DA3-4159-AC37-FAD4E171A60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2320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1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solidFill>
            <a:schemeClr val="accent1"/>
          </a:solidFill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A3AAD-3520-476C-9D63-72F8699B951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24327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3573468"/>
            <a:ext cx="3175" cy="2808287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0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823914"/>
            <a:ext cx="5079603" cy="54133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560066"/>
            <a:ext cx="2011362" cy="2012950"/>
          </a:xfr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920750" y="6337946"/>
            <a:ext cx="1584325" cy="3651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A6590-29C6-45F1-8E82-6CD034BDEEA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7949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0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20605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5EF06-E0DD-4A2F-8F90-3C83566EAA2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3672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2" idx="2"/>
          </p:cNvCxnSpPr>
          <p:nvPr userDrawn="1"/>
        </p:nvCxnSpPr>
        <p:spPr>
          <a:xfrm>
            <a:off x="7761288" y="3429002"/>
            <a:ext cx="0" cy="291306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6"/>
            <a:ext cx="5079603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14128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ABBA8-74F9-4861-9322-08CAAD611E5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50880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1771650"/>
            <a:ext cx="4048894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B1681-4DC1-4A3A-9307-98C98D86FD84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45918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908724"/>
            <a:ext cx="4048894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DB206-C037-4D9E-AF8A-79DAB25C2830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6885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1773239"/>
            <a:ext cx="4049713" cy="4351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42A06-7A8C-4743-8199-AD9318CC1C6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5244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910940"/>
            <a:ext cx="4049713" cy="52136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8FFEA-5E90-449E-B7DA-B50DD496E8D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92699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11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1772816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2492896"/>
            <a:ext cx="4068137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1772816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2492896"/>
            <a:ext cx="4071620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2BCC8-1DCC-4AE5-8CEF-8C33A861DD4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7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4" y="949359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4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24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84E1E-1F7D-A942-B312-C64ECC84D05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61800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836712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1484784"/>
            <a:ext cx="4068137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836712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1484784"/>
            <a:ext cx="4071620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A32C0-9235-45B5-9184-7621E2EB952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857884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7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0C081-C183-492E-96B0-313B67A27333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93357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B8B54-C81A-4FC1-A99E-A8C7F9FE845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3150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6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42279-81FD-4B3C-B4BB-95A8289DA05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9538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5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96942-9B8E-4CED-AB36-709992A421D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8115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D64B9F-02AF-4780-8DCC-AD617ABBAA64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71039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scu.edu.cn/portal2013/lib/images/logo.jp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14289"/>
            <a:ext cx="1928812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8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3" y="214313"/>
            <a:ext cx="16065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3" b="36267"/>
          <a:stretch>
            <a:fillRect/>
          </a:stretch>
        </p:blipFill>
        <p:spPr bwMode="auto">
          <a:xfrm>
            <a:off x="5556250" y="101601"/>
            <a:ext cx="22050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21" y="119063"/>
            <a:ext cx="2151063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935A2-04AD-4D14-AC17-AA7DABD5B28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262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7D632-2959-4791-9B7C-96B6B425013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49279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2923E-D214-444E-BE9D-8FE66D2AB340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94296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8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97D3B-7378-4887-B6C0-8C29D33FA8B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51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4" y="949359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4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24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97262-AAC4-7E49-9D36-2947AE71541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93" y="103810"/>
            <a:ext cx="2076715" cy="650816"/>
          </a:xfrm>
          <a:prstGeom prst="rect">
            <a:avLst/>
          </a:prstGeom>
          <a:noFill/>
        </p:spPr>
      </p:pic>
      <p:pic>
        <p:nvPicPr>
          <p:cNvPr id="12" name="Picture 11"/>
          <p:cNvPicPr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6" y="21580"/>
            <a:ext cx="1224135" cy="733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2" y="37698"/>
            <a:ext cx="742467" cy="742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084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875" y="908720"/>
            <a:ext cx="8485188" cy="532856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FDDFE-D0E8-40F7-9C57-099C2C7B73F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795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8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DD19C-59F1-42F4-83A2-CB0E4BF7AA1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4028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6FA02-0BD8-4708-91E7-84CF6396616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36227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65" y="2492375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10"/>
          <p:cNvCxnSpPr/>
          <p:nvPr userDrawn="1"/>
        </p:nvCxnSpPr>
        <p:spPr>
          <a:xfrm flipV="1">
            <a:off x="381004" y="82138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1025951" y="5013822"/>
            <a:ext cx="7709488" cy="576263"/>
          </a:xfrm>
        </p:spPr>
        <p:txBody>
          <a:bodyPr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05307" y="3429001"/>
            <a:ext cx="1943100" cy="504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04CCE-A5B6-4467-B0AB-3200669050E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571176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16843"/>
            <a:ext cx="8420100" cy="147002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672607"/>
            <a:ext cx="6934200" cy="1752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54AD3-9B19-4646-AD3B-E6FFB30F6E5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49780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480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2992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1771650"/>
            <a:ext cx="8485605" cy="44656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3AB24-CB41-DC4E-9662-4FF4F36C8C6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3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2795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908720"/>
            <a:ext cx="8485605" cy="53285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C5C3-2524-FC46-849C-36FF833BCE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743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492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ln w="12700" cap="rnd">
            <a:solidFill>
              <a:srgbClr val="009FDF"/>
            </a:solidFill>
          </a:ln>
        </p:spPr>
        <p:txBody>
          <a:bodyPr lIns="108000" tIns="108000" rIns="108000" bIns="108000"/>
          <a:lstStyle>
            <a:lvl1pPr algn="ctr">
              <a:defRPr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3635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98CB0-B188-A647-8D2E-954AC3739A3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49780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700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492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3635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32E17-1118-8A46-B365-A925A6630A15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49780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042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4521999"/>
            <a:ext cx="8420100" cy="864096"/>
          </a:xfrm>
        </p:spPr>
        <p:txBody>
          <a:bodyPr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393675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60637" y="1196400"/>
            <a:ext cx="4984728" cy="3240712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740E8-05B8-B74A-964C-6654F5D0D82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1049780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025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5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3FAF2-A35D-824B-993D-7E6B1D06ACC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16233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8" idx="3"/>
          </p:cNvCxnSpPr>
          <p:nvPr userDrawn="1"/>
        </p:nvCxnSpPr>
        <p:spPr>
          <a:xfrm>
            <a:off x="4627570" y="3176588"/>
            <a:ext cx="649287" cy="0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6312" y="1917112"/>
            <a:ext cx="2520000" cy="2520000"/>
          </a:xfrm>
          <a:ln w="12700">
            <a:solidFill>
              <a:srgbClr val="009FDF"/>
            </a:solidFill>
            <a:prstDash val="solid"/>
          </a:ln>
        </p:spPr>
        <p:txBody>
          <a:bodyPr lIns="108000" tIns="108000" rIns="108000" bIns="108000"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07960" y="1917112"/>
            <a:ext cx="2520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869602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99EEE-3986-9A46-BE21-7E84A9EF9FF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1049780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249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4632326" y="3425825"/>
            <a:ext cx="476250" cy="0"/>
          </a:xfrm>
          <a:prstGeom prst="line">
            <a:avLst/>
          </a:prstGeom>
          <a:ln w="12700" cmpd="sng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789" y="2166556"/>
            <a:ext cx="2520000" cy="2520000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056" y="2166556"/>
            <a:ext cx="2520000" cy="2520000"/>
          </a:xfrm>
          <a:ln w="12700">
            <a:solidFill>
              <a:srgbClr val="009FDF"/>
            </a:solidFill>
          </a:ln>
        </p:spPr>
        <p:txBody>
          <a:bodyPr lIns="108000" tIns="108000" rIns="108000" bIns="108000"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BC5E3-31E6-BF4C-9683-EDF84D4F21F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49780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31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2852942"/>
            <a:ext cx="8420100" cy="1362075"/>
          </a:xfrm>
        </p:spPr>
        <p:txBody>
          <a:bodyPr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4509120"/>
            <a:ext cx="8420100" cy="10801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5A723-DB16-104D-8E16-BECB6842EA11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81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34122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1771651"/>
            <a:ext cx="5054084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noFill/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C0BDA-47C8-9842-9A4D-F8573FF7379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56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01008"/>
            <a:ext cx="0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3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908726"/>
            <a:ext cx="5054084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488058"/>
            <a:ext cx="2011362" cy="2012950"/>
          </a:xfrm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711E-A461-824F-8359-37B1736DEF8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0088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solidFill>
            <a:schemeClr val="accent1"/>
          </a:solidFill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A5E75-99B5-6340-AAD2-94440479B33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739565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73016"/>
            <a:ext cx="2407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823914"/>
            <a:ext cx="5079603" cy="54133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560066"/>
            <a:ext cx="2011362" cy="2012950"/>
          </a:xfr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920584" y="6337742"/>
            <a:ext cx="158417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A5BD2-2A43-7F4A-84AB-EBA95B84DDF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9410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20605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DCC4F-862C-9F4A-B58E-5CFA75EC83E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59525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2" idx="2"/>
          </p:cNvCxnSpPr>
          <p:nvPr userDrawn="1"/>
        </p:nvCxnSpPr>
        <p:spPr>
          <a:xfrm>
            <a:off x="7761288" y="3429002"/>
            <a:ext cx="0" cy="291306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6"/>
            <a:ext cx="5079603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14128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39AE0-208F-A448-82B9-D4E3B376123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56623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1771650"/>
            <a:ext cx="4048894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A0C6D-6D8C-0B47-9EB6-210B37EDA4B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99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5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CDE3C-D94B-2546-9D09-3B86E4BA22E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26073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908724"/>
            <a:ext cx="4048894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94E0D-5E31-3D48-9AA9-1790075A2C20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555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1773239"/>
            <a:ext cx="4049713" cy="4351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BEBB5-FF0B-0349-B92C-AF74E5FE3BD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04488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910940"/>
            <a:ext cx="4049713" cy="52136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175CA-B012-6448-9016-A62D5C4F100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825867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1772816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2492896"/>
            <a:ext cx="4068137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1772816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2492896"/>
            <a:ext cx="4071620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C5EC-DA35-F74A-A040-F175D732CAE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98737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836712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1484784"/>
            <a:ext cx="4068137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836712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1484784"/>
            <a:ext cx="4071620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00487-2F96-474E-AE55-7C04770A9C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071448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34EFE-01CF-7847-B2F0-BE7B9DE2544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58774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9AE22-2F03-854B-9F47-9B9CBEEDDED4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726916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7139E-2224-E148-AF24-B23E4DECAD7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617737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505F6-84DF-F446-BA17-64A3AC55F19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0981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84E1E-1F7D-A942-B312-C64ECC84D05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050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12795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0"/>
            <a:ext cx="8485605" cy="53285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C5C3-2524-FC46-849C-36FF833BCE2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2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F27EF-F5A4-EE48-92AB-65F2C26FDBF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67033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97262-AAC4-7E49-9D36-2947AE71541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26" y="70886"/>
            <a:ext cx="2076715" cy="650816"/>
          </a:xfrm>
          <a:prstGeom prst="rect">
            <a:avLst/>
          </a:prstGeom>
          <a:noFill/>
        </p:spPr>
      </p:pic>
      <p:pic>
        <p:nvPicPr>
          <p:cNvPr id="12" name="Picture 11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54" y="37698"/>
            <a:ext cx="1224135" cy="733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594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3FAF2-A35D-824B-993D-7E6B1D06ACC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611506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CDE3C-D94B-2546-9D09-3B86E4BA22E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25111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F27EF-F5A4-EE48-92AB-65F2C26FDBF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181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875" y="908720"/>
            <a:ext cx="8485188" cy="532856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FEE04-9009-394F-8835-CD6DEADAA0D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33656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C2A50-3531-6346-A337-7FE47664D01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9503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7FA17-9BF8-4342-AC76-3955217ED9F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63110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65" y="2492375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1025951" y="5013618"/>
            <a:ext cx="7709488" cy="576263"/>
          </a:xfrm>
        </p:spPr>
        <p:txBody>
          <a:bodyPr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05307" y="3429001"/>
            <a:ext cx="1943100" cy="504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B2C16-C45E-184B-B52C-654E9E065FC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180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04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875" y="908720"/>
            <a:ext cx="8485188" cy="532856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FEE04-9009-394F-8835-CD6DEADAA0D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875" y="116632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814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5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C2A50-3531-6346-A337-7FE47664D01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347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5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7FA17-9BF8-4342-AC76-3955217ED9F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9320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2492375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1025951" y="5013176"/>
            <a:ext cx="7709488" cy="576263"/>
          </a:xfrm>
        </p:spPr>
        <p:txBody>
          <a:bodyPr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05300" y="3429000"/>
            <a:ext cx="1943100" cy="504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B2C16-C45E-184B-B52C-654E9E065FC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6477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54" y="6453336"/>
            <a:ext cx="9829092" cy="395211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r>
              <a:rPr lang="en-GB" dirty="0"/>
              <a:t>09-10 September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442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16843"/>
            <a:ext cx="8420100" cy="147002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672607"/>
            <a:ext cx="6934200" cy="1752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97102-BDE6-4F0D-B3A1-482E6394B91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54AD3-9B19-4646-AD3B-E6FFB30F6E5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2992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1771650"/>
            <a:ext cx="8485605" cy="44656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17E13-900C-480F-B447-49F5985ED0AC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3AB24-CB41-DC4E-9662-4FF4F36C8C6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424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27958"/>
            <a:ext cx="8485605" cy="78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908720"/>
            <a:ext cx="8485605" cy="53285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B7F0C-AB2D-42E9-B58C-A67177EEE59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C5C3-2524-FC46-849C-36FF833BCE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89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95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ln w="12700" cap="rnd">
            <a:solidFill>
              <a:srgbClr val="009FDF"/>
            </a:solidFill>
          </a:ln>
        </p:spPr>
        <p:txBody>
          <a:bodyPr lIns="108000" tIns="108000" rIns="108000" bIns="108000"/>
          <a:lstStyle>
            <a:lvl1pPr algn="ctr">
              <a:defRPr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409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5372-BA1C-45A4-BF1B-224E7C421CC4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98CB0-B188-A647-8D2E-954AC3739A3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290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050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ln w="12700" cap="rnd">
            <a:solidFill>
              <a:srgbClr val="009FDF"/>
            </a:solidFill>
          </a:ln>
        </p:spPr>
        <p:txBody>
          <a:bodyPr lIns="108000" tIns="108000" rIns="108000" bIns="108000"/>
          <a:lstStyle>
            <a:lvl1pPr algn="ctr">
              <a:defRPr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3193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98CB0-B188-A647-8D2E-954AC3739A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111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95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409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FB31F-B897-44BB-B68C-B5F17297C70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32E17-1118-8A46-B365-A925A6630A15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699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4521999"/>
            <a:ext cx="8420100" cy="864096"/>
          </a:xfrm>
        </p:spPr>
        <p:txBody>
          <a:bodyPr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39413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60637" y="1196400"/>
            <a:ext cx="4984728" cy="3240712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6AE81-65D1-447E-AAC9-988344527FC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740E8-05B8-B74A-964C-6654F5D0D82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112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8" idx="3"/>
          </p:cNvCxnSpPr>
          <p:nvPr userDrawn="1"/>
        </p:nvCxnSpPr>
        <p:spPr>
          <a:xfrm>
            <a:off x="4627570" y="3176588"/>
            <a:ext cx="649287" cy="0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6312" y="1917112"/>
            <a:ext cx="2520000" cy="2520000"/>
          </a:xfrm>
          <a:ln w="12700">
            <a:solidFill>
              <a:srgbClr val="009FDF"/>
            </a:solidFill>
            <a:prstDash val="solid"/>
          </a:ln>
        </p:spPr>
        <p:txBody>
          <a:bodyPr lIns="108000" tIns="108000" rIns="108000" bIns="108000"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07960" y="1917112"/>
            <a:ext cx="2520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870066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219B4-4A18-4E5F-827F-E2A43B37335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99EEE-3986-9A46-BE21-7E84A9EF9FF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05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4632326" y="3425825"/>
            <a:ext cx="476250" cy="0"/>
          </a:xfrm>
          <a:prstGeom prst="line">
            <a:avLst/>
          </a:prstGeom>
          <a:ln w="12700" cmpd="sng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789" y="2166556"/>
            <a:ext cx="2520000" cy="2520000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056" y="2166556"/>
            <a:ext cx="2520000" cy="2520000"/>
          </a:xfrm>
          <a:ln w="12700">
            <a:solidFill>
              <a:srgbClr val="009FDF"/>
            </a:solidFill>
          </a:ln>
        </p:spPr>
        <p:txBody>
          <a:bodyPr lIns="108000" tIns="108000" rIns="108000" bIns="108000"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5D039-51A3-4695-8C6C-D3B2B85D5F4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BC5E3-31E6-BF4C-9683-EDF84D4F21F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65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2852942"/>
            <a:ext cx="8420100" cy="1362075"/>
          </a:xfrm>
        </p:spPr>
        <p:txBody>
          <a:bodyPr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4509120"/>
            <a:ext cx="8420100" cy="10801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57A5D-DC5E-471D-AC89-0B4817FCBCE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5A723-DB16-104D-8E16-BECB6842EA11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826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34122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1771651"/>
            <a:ext cx="5054084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noFill/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4B66D-88F0-4AAD-99D6-C219AF62A968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C0BDA-47C8-9842-9A4D-F8573FF7379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00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01008"/>
            <a:ext cx="0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3"/>
            <a:ext cx="8485605" cy="755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908726"/>
            <a:ext cx="5054084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488058"/>
            <a:ext cx="2011362" cy="2012950"/>
          </a:xfrm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75BB3-246C-49D9-B9CA-AC1B150F073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711E-A461-824F-8359-37B1736DEF8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060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solidFill>
            <a:schemeClr val="accent1"/>
          </a:solidFill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FF3B4-C5D5-4BB4-B5F2-62BE93FB517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A5E75-99B5-6340-AAD2-94440479B33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3180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73016"/>
            <a:ext cx="2407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823914"/>
            <a:ext cx="5079603" cy="54133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560066"/>
            <a:ext cx="2011362" cy="2012950"/>
          </a:xfr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920584" y="6338206"/>
            <a:ext cx="158417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12ACC4E8-04F9-434A-904B-786897ED0C83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A5BD2-2A43-7F4A-84AB-EBA95B84DDF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6308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20605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087C0-BA5A-466D-A2EE-48ABD9648E7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DCC4F-862C-9F4A-B58E-5CFA75EC83E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050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3193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32E17-1118-8A46-B365-A925A6630A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42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2" idx="2"/>
          </p:cNvCxnSpPr>
          <p:nvPr userDrawn="1"/>
        </p:nvCxnSpPr>
        <p:spPr>
          <a:xfrm>
            <a:off x="7761288" y="3429002"/>
            <a:ext cx="0" cy="291306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6"/>
            <a:ext cx="5079603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14128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40F8A-5761-45E6-B791-CC893BD65A84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39AE0-208F-A448-82B9-D4E3B376123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4088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1771650"/>
            <a:ext cx="4048894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D2CF1-C4F2-4EFC-9093-89928B4F1A70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A0C6D-6D8C-0B47-9EB6-210B37EDA4B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280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908724"/>
            <a:ext cx="4048894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9FA9E-50A7-4283-8121-1CFF04B7936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94E0D-5E31-3D48-9AA9-1790075A2C20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792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1773239"/>
            <a:ext cx="4049713" cy="4351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6ED8B-D359-493C-AE48-F8042508285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BEBB5-FF0B-0349-B92C-AF74E5FE3BD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553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910940"/>
            <a:ext cx="4049713" cy="52136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452DD-AE44-4D32-A859-B3B076C7259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175CA-B012-6448-9016-A62D5C4F100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261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1772816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2492896"/>
            <a:ext cx="4068137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1772816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2492896"/>
            <a:ext cx="4071620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00EF1-9FA1-4DD2-ABC6-DF083335896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C5EC-DA35-F74A-A040-F175D732CAE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1862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836712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1484784"/>
            <a:ext cx="4068137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836712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1484784"/>
            <a:ext cx="4071620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36F76-B443-4F9C-8FCE-454235DB441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00487-2F96-474E-AE55-7C04770A9C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5731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3AD7A-4D59-45A4-8467-B157537C5D99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34EFE-01CF-7847-B2F0-BE7B9DE2544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5651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10F6B-B7C2-4D40-94D1-E08A81E9F1D1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9AE22-2F03-854B-9F47-9B9CBEEDDED4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5623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C47B8-B65C-4A8B-9007-74F7A0252B56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7139E-2224-E148-AF24-B23E4DECAD7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450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4521999"/>
            <a:ext cx="8420100" cy="864096"/>
          </a:xfrm>
        </p:spPr>
        <p:txBody>
          <a:bodyPr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393233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60636" y="1196400"/>
            <a:ext cx="4984728" cy="3240712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740E8-05B8-B74A-964C-6654F5D0D82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167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42A58-D9C9-4844-BA7F-8013EBEC4FD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505F6-84DF-F446-BA17-64A3AC55F19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957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C1460-E792-44D3-8A2F-F7B1708CC53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84E1E-1F7D-A942-B312-C64ECC84D05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0941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97378-C5E9-4761-AE0A-A2B4EB6181DC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97262-AAC4-7E49-9D36-2947AE71541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2290" name="Picture 2" descr="http://www.scu.edu.cn/portal2013/lib/images/logo.jp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7375" y="13674"/>
            <a:ext cx="1928826" cy="859204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0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98" y="214290"/>
            <a:ext cx="1606843" cy="507412"/>
          </a:xfrm>
          <a:prstGeom prst="rect">
            <a:avLst/>
          </a:prstGeom>
          <a:noFill/>
        </p:spPr>
      </p:pic>
      <p:pic>
        <p:nvPicPr>
          <p:cNvPr id="13" name="图片 12"/>
          <p:cNvPicPr/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2" b="36267"/>
          <a:stretch/>
        </p:blipFill>
        <p:spPr bwMode="auto">
          <a:xfrm>
            <a:off x="5556280" y="101109"/>
            <a:ext cx="2205107" cy="684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0" y="119019"/>
            <a:ext cx="2149947" cy="68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4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FAD83-C870-40CE-9784-8EA3E1297ED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3FAF2-A35D-824B-993D-7E6B1D06ACC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7446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36B6C-F0E4-4902-9C64-D3A68AE6D22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CDE3C-D94B-2546-9D09-3B86E4BA22E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5067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B75F1-B33F-413E-8C73-5E3583D6FE68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F27EF-F5A4-EE48-92AB-65F2C26FDBF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1236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875" y="908720"/>
            <a:ext cx="8485188" cy="532856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D965F-505B-4E7B-898E-5400EA4EC6E1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FEE04-9009-394F-8835-CD6DEADAA0D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1421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4B89-4318-4A6C-A206-0226D4227FF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C2A50-3531-6346-A337-7FE47664D01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3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6" cy="4929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DA483-2092-46EE-AA01-72D62E6BE88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7FA17-9BF8-4342-AC76-3955217ED9F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6700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65" y="2492375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1025951" y="5014082"/>
            <a:ext cx="7709488" cy="576263"/>
          </a:xfrm>
        </p:spPr>
        <p:txBody>
          <a:bodyPr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05307" y="3429001"/>
            <a:ext cx="1943100" cy="504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2EB91-0AF3-4369-84AB-B7AFA1A202F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B2C16-C45E-184B-B52C-654E9E065FC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80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8" idx="3"/>
          </p:cNvCxnSpPr>
          <p:nvPr userDrawn="1"/>
        </p:nvCxnSpPr>
        <p:spPr>
          <a:xfrm>
            <a:off x="4627563" y="3176588"/>
            <a:ext cx="649287" cy="0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6312" y="1917112"/>
            <a:ext cx="2520000" cy="2520000"/>
          </a:xfrm>
          <a:ln w="12700">
            <a:solidFill>
              <a:srgbClr val="009FDF"/>
            </a:solidFill>
            <a:prstDash val="solid"/>
          </a:ln>
        </p:spPr>
        <p:txBody>
          <a:bodyPr lIns="108000" tIns="108000" rIns="108000" bIns="108000"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07960" y="1917112"/>
            <a:ext cx="2520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869160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99EEE-3986-9A46-BE21-7E84A9EF9FF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788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16843"/>
            <a:ext cx="8420100" cy="147002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672607"/>
            <a:ext cx="6934200" cy="1752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97102-BDE6-4F0D-B3A1-482E6394B91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54AD3-9B19-4646-AD3B-E6FFB30F6E5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687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29928"/>
            <a:ext cx="8485605" cy="78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1771650"/>
            <a:ext cx="8485605" cy="44656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17E13-900C-480F-B447-49F5985ED0AC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3AB24-CB41-DC4E-9662-4FF4F36C8C6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631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27958"/>
            <a:ext cx="8485605" cy="78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32" y="908720"/>
            <a:ext cx="8485605" cy="53285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B7F0C-AB2D-42E9-B58C-A67177EEE59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C5C3-2524-FC46-849C-36FF833BCE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4054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95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ln w="12700" cap="rnd">
            <a:solidFill>
              <a:srgbClr val="009FDF"/>
            </a:solidFill>
          </a:ln>
        </p:spPr>
        <p:txBody>
          <a:bodyPr lIns="108000" tIns="108000" rIns="108000" bIns="108000"/>
          <a:lstStyle>
            <a:lvl1pPr algn="ctr">
              <a:defRPr>
                <a:solidFill>
                  <a:srgbClr val="009F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409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5372-BA1C-45A4-BF1B-224E7C421CC4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98CB0-B188-A647-8D2E-954AC3739A3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5294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956"/>
            <a:ext cx="0" cy="56991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409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FB31F-B897-44BB-B68C-B5F17297C70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32E17-1118-8A46-B365-A925A6630A15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8486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4521999"/>
            <a:ext cx="8420100" cy="864096"/>
          </a:xfrm>
        </p:spPr>
        <p:txBody>
          <a:bodyPr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394139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60637" y="1196400"/>
            <a:ext cx="4984728" cy="3240712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6AE81-65D1-447E-AAC9-988344527FC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740E8-05B8-B74A-964C-6654F5D0D828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4932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8" idx="3"/>
          </p:cNvCxnSpPr>
          <p:nvPr userDrawn="1"/>
        </p:nvCxnSpPr>
        <p:spPr>
          <a:xfrm>
            <a:off x="4627570" y="3176588"/>
            <a:ext cx="649287" cy="0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6312" y="1917112"/>
            <a:ext cx="2520000" cy="2520000"/>
          </a:xfrm>
          <a:ln w="12700">
            <a:solidFill>
              <a:srgbClr val="009FDF"/>
            </a:solidFill>
            <a:prstDash val="solid"/>
          </a:ln>
        </p:spPr>
        <p:txBody>
          <a:bodyPr lIns="108000" tIns="108000" rIns="108000" bIns="108000"/>
          <a:lstStyle>
            <a:lvl1pPr algn="ctr">
              <a:defRPr sz="3600">
                <a:solidFill>
                  <a:srgbClr val="009F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07960" y="1917112"/>
            <a:ext cx="2520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870066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219B4-4A18-4E5F-827F-E2A43B37335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99EEE-3986-9A46-BE21-7E84A9EF9FF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367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4632326" y="3425825"/>
            <a:ext cx="476250" cy="0"/>
          </a:xfrm>
          <a:prstGeom prst="line">
            <a:avLst/>
          </a:prstGeom>
          <a:ln w="12700" cmpd="sng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2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789" y="2166556"/>
            <a:ext cx="2520000" cy="2520000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056" y="2166556"/>
            <a:ext cx="2520000" cy="2520000"/>
          </a:xfrm>
          <a:ln w="12700">
            <a:solidFill>
              <a:srgbClr val="009FDF"/>
            </a:solidFill>
          </a:ln>
        </p:spPr>
        <p:txBody>
          <a:bodyPr lIns="108000" tIns="108000" rIns="108000" bIns="108000"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5D039-51A3-4695-8C6C-D3B2B85D5F4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BC5E3-31E6-BF4C-9683-EDF84D4F21F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1050244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2757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2852942"/>
            <a:ext cx="8420100" cy="1362075"/>
          </a:xfrm>
        </p:spPr>
        <p:txBody>
          <a:bodyPr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4509120"/>
            <a:ext cx="8420100" cy="10801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57A5D-DC5E-471D-AC89-0B4817FCBCE2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5A723-DB16-104D-8E16-BECB6842EA11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1470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34122"/>
            <a:ext cx="8485605" cy="7559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1771651"/>
            <a:ext cx="5054084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noFill/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4B66D-88F0-4AAD-99D6-C219AF62A968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C0BDA-47C8-9842-9A4D-F8573FF7379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4632325" y="3425825"/>
            <a:ext cx="476250" cy="0"/>
          </a:xfrm>
          <a:prstGeom prst="line">
            <a:avLst/>
          </a:prstGeom>
          <a:ln w="12700" cmpd="sng">
            <a:solidFill>
              <a:srgbClr val="009FD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789" y="2166556"/>
            <a:ext cx="2520000" cy="2520000"/>
          </a:xfrm>
          <a:solidFill>
            <a:srgbClr val="009FDF"/>
          </a:solidFill>
          <a:ln>
            <a:solidFill>
              <a:srgbClr val="009FDF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056" y="2166556"/>
            <a:ext cx="2520000" cy="2520000"/>
          </a:xfrm>
          <a:ln w="12700">
            <a:solidFill>
              <a:srgbClr val="009FDF"/>
            </a:solidFill>
          </a:ln>
        </p:spPr>
        <p:txBody>
          <a:bodyPr lIns="108000" tIns="108000" rIns="108000" bIns="108000"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BC5E3-31E6-BF4C-9683-EDF84D4F21F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34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01008"/>
            <a:ext cx="0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3"/>
            <a:ext cx="8485605" cy="7559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908726"/>
            <a:ext cx="5054084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488058"/>
            <a:ext cx="2011362" cy="2012950"/>
          </a:xfrm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009FDF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75BB3-246C-49D9-B9CA-AC1B150F073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711E-A461-824F-8359-37B1736DEF87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529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solidFill>
            <a:schemeClr val="accent1"/>
          </a:solidFill>
          <a:ln w="12700">
            <a:solidFill>
              <a:srgbClr val="009F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FF3B4-C5D5-4BB4-B5F2-62BE93FB517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A5E75-99B5-6340-AAD2-94440479B33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3257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73016"/>
            <a:ext cx="2407" cy="2808312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823914"/>
            <a:ext cx="5079603" cy="54133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560066"/>
            <a:ext cx="2011362" cy="2012950"/>
          </a:xfr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920584" y="6338206"/>
            <a:ext cx="158417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12ACC4E8-04F9-434A-904B-786897ED0C83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A5BD2-2A43-7F4A-84AB-EBA95B84DDF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816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758203" y="4073525"/>
            <a:ext cx="3175" cy="2268538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940092"/>
            <a:ext cx="8485605" cy="760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1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20605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087C0-BA5A-466D-A2EE-48ABD9648E7A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DCC4F-862C-9F4A-B58E-5CFA75EC83E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10219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2" idx="2"/>
          </p:cNvCxnSpPr>
          <p:nvPr userDrawn="1"/>
        </p:nvCxnSpPr>
        <p:spPr>
          <a:xfrm>
            <a:off x="7761288" y="3429002"/>
            <a:ext cx="0" cy="2913063"/>
          </a:xfrm>
          <a:prstGeom prst="line">
            <a:avLst/>
          </a:prstGeom>
          <a:ln w="12700">
            <a:solidFill>
              <a:srgbClr val="009F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2" y="116634"/>
            <a:ext cx="8485605" cy="7601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6"/>
            <a:ext cx="5079603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30" y="1412876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40F8A-5761-45E6-B791-CC893BD65A84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39AE0-208F-A448-82B9-D4E3B3761236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3852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1771650"/>
            <a:ext cx="4048894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D2CF1-C4F2-4EFC-9093-89928B4F1A70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A0C6D-6D8C-0B47-9EB6-210B37EDA4B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694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908724"/>
            <a:ext cx="4048894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9FA9E-50A7-4283-8121-1CFF04B7936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94E0D-5E31-3D48-9AA9-1790075A2C20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0433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1773239"/>
            <a:ext cx="4049713" cy="4351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933345"/>
            <a:ext cx="8473787" cy="767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6ED8B-D359-493C-AE48-F8042508285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BEBB5-FF0B-0349-B92C-AF74E5FE3BD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561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227" y="116633"/>
            <a:ext cx="8473787" cy="767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93" y="908724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904" y="910940"/>
            <a:ext cx="4049713" cy="52136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452DD-AE44-4D32-A859-B3B076C7259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175CA-B012-6448-9016-A62D5C4F100D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52769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1772816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2492896"/>
            <a:ext cx="4068137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1772816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2492896"/>
            <a:ext cx="4071620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00EF1-9FA1-4DD2-ABC6-DF083335896B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C5EC-DA35-F74A-A040-F175D732CAE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51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2852936"/>
            <a:ext cx="8420100" cy="1362075"/>
          </a:xfrm>
        </p:spPr>
        <p:txBody>
          <a:bodyPr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4509120"/>
            <a:ext cx="8420100" cy="10801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5A723-DB16-104D-8E16-BECB6842EA1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768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01" y="836712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101" y="1484784"/>
            <a:ext cx="4068137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836712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1484784"/>
            <a:ext cx="4071620" cy="475252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36F76-B443-4F9C-8FCE-454235DB441D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00487-2F96-474E-AE55-7C04770A9C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3733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3AD7A-4D59-45A4-8467-B157537C5D99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34EFE-01CF-7847-B2F0-BE7B9DE2544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5929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10F6B-B7C2-4D40-94D1-E08A81E9F1D1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9AE22-2F03-854B-9F47-9B9CBEEDDED4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31875" y="116633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99123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C47B8-B65C-4A8B-9007-74F7A0252B56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7139E-2224-E148-AF24-B23E4DECAD7C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277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42A58-D9C9-4844-BA7F-8013EBEC4FD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505F6-84DF-F446-BA17-64A3AC55F19E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3917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C1460-E792-44D3-8A2F-F7B1708CC53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84E1E-1F7D-A942-B312-C64ECC84D05F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7665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30" y="949361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5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30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97378-C5E9-4761-AE0A-A2B4EB6181DC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97262-AAC4-7E49-9D36-2947AE71541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2290" name="Picture 2" descr="http://www.scu.edu.cn/portal2013/lib/images/logo.jp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7375" y="13674"/>
            <a:ext cx="1928826" cy="859204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0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98" y="214290"/>
            <a:ext cx="1606843" cy="507412"/>
          </a:xfrm>
          <a:prstGeom prst="rect">
            <a:avLst/>
          </a:prstGeom>
          <a:noFill/>
        </p:spPr>
      </p:pic>
      <p:pic>
        <p:nvPicPr>
          <p:cNvPr id="13" name="图片 12"/>
          <p:cNvPicPr/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2" b="36267"/>
          <a:stretch/>
        </p:blipFill>
        <p:spPr bwMode="auto">
          <a:xfrm>
            <a:off x="5556280" y="101109"/>
            <a:ext cx="2205107" cy="684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0" y="119019"/>
            <a:ext cx="2149947" cy="68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5431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FAD83-C870-40CE-9784-8EA3E1297ED5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3FAF2-A35D-824B-993D-7E6B1D06ACC2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097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8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36B6C-F0E4-4902-9C64-D3A68AE6D22F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CDE3C-D94B-2546-9D09-3B86E4BA22E9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48676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1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B75F1-B33F-413E-8C73-5E3583D6FE68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F27EF-F5A4-EE48-92AB-65F2C26FDBFA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4" y="821644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149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26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34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29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31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Relationship Id="rId27" Type="http://schemas.openxmlformats.org/officeDocument/2006/relationships/slideLayout" Target="../slideLayouts/slideLayout130.xml"/><Relationship Id="rId30" Type="http://schemas.openxmlformats.org/officeDocument/2006/relationships/slideLayout" Target="../slideLayouts/slideLayout133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1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26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57.xml"/><Relationship Id="rId29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14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4.xml"/><Relationship Id="rId18" Type="http://schemas.openxmlformats.org/officeDocument/2006/relationships/slideLayout" Target="../slideLayouts/slideLayout189.xml"/><Relationship Id="rId26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74.xml"/><Relationship Id="rId21" Type="http://schemas.openxmlformats.org/officeDocument/2006/relationships/slideLayout" Target="../slideLayouts/slideLayout192.xml"/><Relationship Id="rId34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5" Type="http://schemas.openxmlformats.org/officeDocument/2006/relationships/slideLayout" Target="../slideLayouts/slideLayout196.xml"/><Relationship Id="rId33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20" Type="http://schemas.openxmlformats.org/officeDocument/2006/relationships/slideLayout" Target="../slideLayouts/slideLayout191.xml"/><Relationship Id="rId29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24" Type="http://schemas.openxmlformats.org/officeDocument/2006/relationships/slideLayout" Target="../slideLayouts/slideLayout195.xml"/><Relationship Id="rId32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23" Type="http://schemas.openxmlformats.org/officeDocument/2006/relationships/slideLayout" Target="../slideLayouts/slideLayout194.xml"/><Relationship Id="rId28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90.xml"/><Relationship Id="rId31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Relationship Id="rId22" Type="http://schemas.openxmlformats.org/officeDocument/2006/relationships/slideLayout" Target="../slideLayouts/slideLayout193.xml"/><Relationship Id="rId27" Type="http://schemas.openxmlformats.org/officeDocument/2006/relationships/slideLayout" Target="../slideLayouts/slideLayout198.xml"/><Relationship Id="rId30" Type="http://schemas.openxmlformats.org/officeDocument/2006/relationships/slideLayout" Target="../slideLayouts/slideLayout201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17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26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08.xml"/><Relationship Id="rId21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5" Type="http://schemas.openxmlformats.org/officeDocument/2006/relationships/slideLayout" Target="../slideLayouts/slideLayout230.xml"/><Relationship Id="rId33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29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24" Type="http://schemas.openxmlformats.org/officeDocument/2006/relationships/slideLayout" Target="../slideLayouts/slideLayout229.xml"/><Relationship Id="rId32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23" Type="http://schemas.openxmlformats.org/officeDocument/2006/relationships/slideLayout" Target="../slideLayouts/slideLayout228.xml"/><Relationship Id="rId28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31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slideLayout" Target="../slideLayouts/slideLayout227.xml"/><Relationship Id="rId27" Type="http://schemas.openxmlformats.org/officeDocument/2006/relationships/slideLayout" Target="../slideLayouts/slideLayout232.xml"/><Relationship Id="rId30" Type="http://schemas.openxmlformats.org/officeDocument/2006/relationships/slideLayout" Target="../slideLayouts/slideLayout235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21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2.xml"/><Relationship Id="rId18" Type="http://schemas.openxmlformats.org/officeDocument/2006/relationships/slideLayout" Target="../slideLayouts/slideLayout257.xml"/><Relationship Id="rId26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42.xml"/><Relationship Id="rId21" Type="http://schemas.openxmlformats.org/officeDocument/2006/relationships/slideLayout" Target="../slideLayouts/slideLayout260.xml"/><Relationship Id="rId34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46.xml"/><Relationship Id="rId12" Type="http://schemas.openxmlformats.org/officeDocument/2006/relationships/slideLayout" Target="../slideLayouts/slideLayout251.xml"/><Relationship Id="rId17" Type="http://schemas.openxmlformats.org/officeDocument/2006/relationships/slideLayout" Target="../slideLayouts/slideLayout256.xml"/><Relationship Id="rId25" Type="http://schemas.openxmlformats.org/officeDocument/2006/relationships/slideLayout" Target="../slideLayouts/slideLayout264.xml"/><Relationship Id="rId33" Type="http://schemas.openxmlformats.org/officeDocument/2006/relationships/slideLayout" Target="../slideLayouts/slideLayout272.xml"/><Relationship Id="rId2" Type="http://schemas.openxmlformats.org/officeDocument/2006/relationships/slideLayout" Target="../slideLayouts/slideLayout241.xml"/><Relationship Id="rId16" Type="http://schemas.openxmlformats.org/officeDocument/2006/relationships/slideLayout" Target="../slideLayouts/slideLayout255.xml"/><Relationship Id="rId20" Type="http://schemas.openxmlformats.org/officeDocument/2006/relationships/slideLayout" Target="../slideLayouts/slideLayout259.xml"/><Relationship Id="rId29" Type="http://schemas.openxmlformats.org/officeDocument/2006/relationships/slideLayout" Target="../slideLayouts/slideLayout268.xml"/><Relationship Id="rId1" Type="http://schemas.openxmlformats.org/officeDocument/2006/relationships/slideLayout" Target="../slideLayouts/slideLayout240.xml"/><Relationship Id="rId6" Type="http://schemas.openxmlformats.org/officeDocument/2006/relationships/slideLayout" Target="../slideLayouts/slideLayout245.xml"/><Relationship Id="rId11" Type="http://schemas.openxmlformats.org/officeDocument/2006/relationships/slideLayout" Target="../slideLayouts/slideLayout250.xml"/><Relationship Id="rId24" Type="http://schemas.openxmlformats.org/officeDocument/2006/relationships/slideLayout" Target="../slideLayouts/slideLayout263.xml"/><Relationship Id="rId32" Type="http://schemas.openxmlformats.org/officeDocument/2006/relationships/slideLayout" Target="../slideLayouts/slideLayout271.xml"/><Relationship Id="rId5" Type="http://schemas.openxmlformats.org/officeDocument/2006/relationships/slideLayout" Target="../slideLayouts/slideLayout244.xml"/><Relationship Id="rId15" Type="http://schemas.openxmlformats.org/officeDocument/2006/relationships/slideLayout" Target="../slideLayouts/slideLayout254.xml"/><Relationship Id="rId23" Type="http://schemas.openxmlformats.org/officeDocument/2006/relationships/slideLayout" Target="../slideLayouts/slideLayout262.xml"/><Relationship Id="rId28" Type="http://schemas.openxmlformats.org/officeDocument/2006/relationships/slideLayout" Target="../slideLayouts/slideLayout267.xml"/><Relationship Id="rId10" Type="http://schemas.openxmlformats.org/officeDocument/2006/relationships/slideLayout" Target="../slideLayouts/slideLayout249.xml"/><Relationship Id="rId19" Type="http://schemas.openxmlformats.org/officeDocument/2006/relationships/slideLayout" Target="../slideLayouts/slideLayout258.xml"/><Relationship Id="rId31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243.xml"/><Relationship Id="rId9" Type="http://schemas.openxmlformats.org/officeDocument/2006/relationships/slideLayout" Target="../slideLayouts/slideLayout248.xml"/><Relationship Id="rId14" Type="http://schemas.openxmlformats.org/officeDocument/2006/relationships/slideLayout" Target="../slideLayouts/slideLayout253.xml"/><Relationship Id="rId22" Type="http://schemas.openxmlformats.org/officeDocument/2006/relationships/slideLayout" Target="../slideLayouts/slideLayout261.xml"/><Relationship Id="rId27" Type="http://schemas.openxmlformats.org/officeDocument/2006/relationships/slideLayout" Target="../slideLayouts/slideLayout266.xml"/><Relationship Id="rId30" Type="http://schemas.openxmlformats.org/officeDocument/2006/relationships/slideLayout" Target="../slideLayouts/slideLayout269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247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6.xml"/><Relationship Id="rId18" Type="http://schemas.openxmlformats.org/officeDocument/2006/relationships/slideLayout" Target="../slideLayouts/slideLayout291.xml"/><Relationship Id="rId26" Type="http://schemas.openxmlformats.org/officeDocument/2006/relationships/slideLayout" Target="../slideLayouts/slideLayout299.xml"/><Relationship Id="rId3" Type="http://schemas.openxmlformats.org/officeDocument/2006/relationships/slideLayout" Target="../slideLayouts/slideLayout276.xml"/><Relationship Id="rId21" Type="http://schemas.openxmlformats.org/officeDocument/2006/relationships/slideLayout" Target="../slideLayouts/slideLayout294.xml"/><Relationship Id="rId34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280.xml"/><Relationship Id="rId12" Type="http://schemas.openxmlformats.org/officeDocument/2006/relationships/slideLayout" Target="../slideLayouts/slideLayout285.xml"/><Relationship Id="rId17" Type="http://schemas.openxmlformats.org/officeDocument/2006/relationships/slideLayout" Target="../slideLayouts/slideLayout290.xml"/><Relationship Id="rId25" Type="http://schemas.openxmlformats.org/officeDocument/2006/relationships/slideLayout" Target="../slideLayouts/slideLayout298.xml"/><Relationship Id="rId33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89.xml"/><Relationship Id="rId20" Type="http://schemas.openxmlformats.org/officeDocument/2006/relationships/slideLayout" Target="../slideLayouts/slideLayout293.xml"/><Relationship Id="rId29" Type="http://schemas.openxmlformats.org/officeDocument/2006/relationships/slideLayout" Target="../slideLayouts/slideLayout302.xml"/><Relationship Id="rId1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4.xml"/><Relationship Id="rId24" Type="http://schemas.openxmlformats.org/officeDocument/2006/relationships/slideLayout" Target="../slideLayouts/slideLayout297.xml"/><Relationship Id="rId32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278.xml"/><Relationship Id="rId15" Type="http://schemas.openxmlformats.org/officeDocument/2006/relationships/slideLayout" Target="../slideLayouts/slideLayout288.xml"/><Relationship Id="rId23" Type="http://schemas.openxmlformats.org/officeDocument/2006/relationships/slideLayout" Target="../slideLayouts/slideLayout296.xml"/><Relationship Id="rId28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83.xml"/><Relationship Id="rId19" Type="http://schemas.openxmlformats.org/officeDocument/2006/relationships/slideLayout" Target="../slideLayouts/slideLayout292.xml"/><Relationship Id="rId31" Type="http://schemas.openxmlformats.org/officeDocument/2006/relationships/slideLayout" Target="../slideLayouts/slideLayout304.xml"/><Relationship Id="rId4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82.xml"/><Relationship Id="rId14" Type="http://schemas.openxmlformats.org/officeDocument/2006/relationships/slideLayout" Target="../slideLayouts/slideLayout287.xml"/><Relationship Id="rId22" Type="http://schemas.openxmlformats.org/officeDocument/2006/relationships/slideLayout" Target="../slideLayouts/slideLayout295.xml"/><Relationship Id="rId27" Type="http://schemas.openxmlformats.org/officeDocument/2006/relationships/slideLayout" Target="../slideLayouts/slideLayout300.xml"/><Relationship Id="rId30" Type="http://schemas.openxmlformats.org/officeDocument/2006/relationships/slideLayout" Target="../slideLayouts/slideLayout303.xml"/><Relationship Id="rId35" Type="http://schemas.openxmlformats.org/officeDocument/2006/relationships/theme" Target="../theme/theme9.xml"/><Relationship Id="rId8" Type="http://schemas.openxmlformats.org/officeDocument/2006/relationships/slideLayout" Target="../slideLayouts/slideLayout2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31875" y="933450"/>
            <a:ext cx="8485188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31875" y="1773238"/>
            <a:ext cx="84851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387350" y="6340475"/>
            <a:ext cx="496888" cy="3587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 dirty="0">
              <a:solidFill>
                <a:schemeClr val="bg1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720751" y="6340475"/>
            <a:ext cx="6796311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04874" y="6340475"/>
            <a:ext cx="1815877" cy="358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4874" y="6337300"/>
            <a:ext cx="1815877" cy="3651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0751" y="6337300"/>
            <a:ext cx="6789962" cy="365125"/>
          </a:xfrm>
          <a:prstGeom prst="rect">
            <a:avLst/>
          </a:prstGeom>
        </p:spPr>
        <p:txBody>
          <a:bodyPr vert="horz" lIns="108000" tIns="0" rIns="10800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25" y="6337300"/>
            <a:ext cx="5143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DE307BF-54B7-0146-86D6-2CD648EA2F2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32" r:id="rId2"/>
    <p:sldLayoutId id="2147484133" r:id="rId3"/>
    <p:sldLayoutId id="2147484134" r:id="rId4"/>
    <p:sldLayoutId id="2147484135" r:id="rId5"/>
    <p:sldLayoutId id="2147484136" r:id="rId6"/>
    <p:sldLayoutId id="2147484137" r:id="rId7"/>
    <p:sldLayoutId id="2147484138" r:id="rId8"/>
    <p:sldLayoutId id="2147484139" r:id="rId9"/>
    <p:sldLayoutId id="2147484140" r:id="rId10"/>
    <p:sldLayoutId id="2147484141" r:id="rId11"/>
    <p:sldLayoutId id="2147484142" r:id="rId12"/>
    <p:sldLayoutId id="2147484143" r:id="rId13"/>
    <p:sldLayoutId id="2147484144" r:id="rId14"/>
    <p:sldLayoutId id="2147484145" r:id="rId15"/>
    <p:sldLayoutId id="2147484146" r:id="rId16"/>
    <p:sldLayoutId id="2147484147" r:id="rId17"/>
    <p:sldLayoutId id="2147484148" r:id="rId18"/>
    <p:sldLayoutId id="2147484149" r:id="rId19"/>
    <p:sldLayoutId id="2147484150" r:id="rId20"/>
    <p:sldLayoutId id="2147484151" r:id="rId21"/>
    <p:sldLayoutId id="2147484152" r:id="rId22"/>
    <p:sldLayoutId id="2147484153" r:id="rId23"/>
    <p:sldLayoutId id="2147484154" r:id="rId24"/>
    <p:sldLayoutId id="2147484155" r:id="rId25"/>
    <p:sldLayoutId id="2147484156" r:id="rId26"/>
    <p:sldLayoutId id="2147484157" r:id="rId27"/>
    <p:sldLayoutId id="2147484158" r:id="rId28"/>
    <p:sldLayoutId id="2147484159" r:id="rId29"/>
    <p:sldLayoutId id="2147484160" r:id="rId30"/>
    <p:sldLayoutId id="2147484161" r:id="rId31"/>
    <p:sldLayoutId id="2147484162" r:id="rId32"/>
    <p:sldLayoutId id="2147484163" r:id="rId33"/>
    <p:sldLayoutId id="2147484164" r:id="rId34"/>
    <p:sldLayoutId id="2147484165" r:id="rId35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9FDF"/>
          </a:solidFill>
          <a:latin typeface="Georgia" panose="02040502050405020303" pitchFamily="18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31875" y="933457"/>
            <a:ext cx="8485188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31875" y="1773238"/>
            <a:ext cx="84851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387350" y="6341381"/>
            <a:ext cx="496888" cy="3587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 dirty="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720756" y="6341381"/>
            <a:ext cx="6796311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04879" y="6341381"/>
            <a:ext cx="1815877" cy="358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4879" y="6338206"/>
            <a:ext cx="1815877" cy="3651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E5DF93E-198B-4435-88A6-2B64DCC5E56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0753" y="6338206"/>
            <a:ext cx="6789962" cy="365125"/>
          </a:xfrm>
          <a:prstGeom prst="rect">
            <a:avLst/>
          </a:prstGeom>
        </p:spPr>
        <p:txBody>
          <a:bodyPr vert="horz" lIns="108000" tIns="0" rIns="10800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25" y="6338206"/>
            <a:ext cx="5143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DE307BF-54B7-0146-86D6-2CD648EA2F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7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  <p:sldLayoutId id="2147484179" r:id="rId12"/>
    <p:sldLayoutId id="2147484180" r:id="rId13"/>
    <p:sldLayoutId id="2147484181" r:id="rId14"/>
    <p:sldLayoutId id="2147484182" r:id="rId15"/>
    <p:sldLayoutId id="2147484183" r:id="rId16"/>
    <p:sldLayoutId id="2147484184" r:id="rId17"/>
    <p:sldLayoutId id="2147484185" r:id="rId18"/>
    <p:sldLayoutId id="2147484186" r:id="rId19"/>
    <p:sldLayoutId id="2147484187" r:id="rId20"/>
    <p:sldLayoutId id="2147484188" r:id="rId21"/>
    <p:sldLayoutId id="2147484189" r:id="rId22"/>
    <p:sldLayoutId id="2147484190" r:id="rId23"/>
    <p:sldLayoutId id="2147484191" r:id="rId24"/>
    <p:sldLayoutId id="2147484192" r:id="rId25"/>
    <p:sldLayoutId id="2147484193" r:id="rId26"/>
    <p:sldLayoutId id="2147484194" r:id="rId27"/>
    <p:sldLayoutId id="2147484195" r:id="rId28"/>
    <p:sldLayoutId id="2147484196" r:id="rId29"/>
    <p:sldLayoutId id="2147484197" r:id="rId30"/>
    <p:sldLayoutId id="2147484198" r:id="rId31"/>
    <p:sldLayoutId id="2147484199" r:id="rId32"/>
    <p:sldLayoutId id="2147484200" r:id="rId33"/>
    <p:sldLayoutId id="2147484201" r:id="rId3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9FDF"/>
          </a:solidFill>
          <a:latin typeface="Georgia" panose="02040502050405020303" pitchFamily="18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31875" y="933457"/>
            <a:ext cx="8485188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31875" y="1773238"/>
            <a:ext cx="84851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387350" y="6341381"/>
            <a:ext cx="496888" cy="3587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 dirty="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720756" y="6341381"/>
            <a:ext cx="6796311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04879" y="6341381"/>
            <a:ext cx="1815877" cy="358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4879" y="6338206"/>
            <a:ext cx="1815877" cy="3651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E5DF93E-198B-4435-88A6-2B64DCC5E56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0753" y="6338206"/>
            <a:ext cx="6789962" cy="365125"/>
          </a:xfrm>
          <a:prstGeom prst="rect">
            <a:avLst/>
          </a:prstGeom>
        </p:spPr>
        <p:txBody>
          <a:bodyPr vert="horz" lIns="108000" tIns="0" rIns="10800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25" y="6338206"/>
            <a:ext cx="5143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DE307BF-54B7-0146-86D6-2CD648EA2F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3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9FDF"/>
          </a:solidFill>
          <a:latin typeface="Georgia" panose="02040502050405020303" pitchFamily="18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31875" y="933457"/>
            <a:ext cx="8485188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31875" y="1773238"/>
            <a:ext cx="84851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387350" y="6341381"/>
            <a:ext cx="496888" cy="3587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 dirty="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720756" y="6341381"/>
            <a:ext cx="6796311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04879" y="6341381"/>
            <a:ext cx="1815877" cy="358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4879" y="6338206"/>
            <a:ext cx="1815877" cy="3651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E5DF93E-198B-4435-88A6-2B64DCC5E56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0753" y="6338206"/>
            <a:ext cx="6789962" cy="365125"/>
          </a:xfrm>
          <a:prstGeom prst="rect">
            <a:avLst/>
          </a:prstGeom>
        </p:spPr>
        <p:txBody>
          <a:bodyPr vert="horz" lIns="108000" tIns="0" rIns="10800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25" y="6338206"/>
            <a:ext cx="5143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DE307BF-54B7-0146-86D6-2CD648EA2F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6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9FDF"/>
          </a:solidFill>
          <a:latin typeface="Georgia" panose="02040502050405020303" pitchFamily="18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31875" y="933457"/>
            <a:ext cx="8485188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31875" y="1773238"/>
            <a:ext cx="84851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387350" y="6341381"/>
            <a:ext cx="496888" cy="3587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 dirty="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720756" y="6341381"/>
            <a:ext cx="6796311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04879" y="6341381"/>
            <a:ext cx="1815877" cy="358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4879" y="6338206"/>
            <a:ext cx="1815877" cy="3651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E5DF93E-198B-4435-88A6-2B64DCC5E56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0753" y="6338206"/>
            <a:ext cx="6789962" cy="365125"/>
          </a:xfrm>
          <a:prstGeom prst="rect">
            <a:avLst/>
          </a:prstGeom>
        </p:spPr>
        <p:txBody>
          <a:bodyPr vert="horz" lIns="108000" tIns="0" rIns="10800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25" y="6338206"/>
            <a:ext cx="5143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DE307BF-54B7-0146-86D6-2CD648EA2F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59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  <p:sldLayoutId id="2147484285" r:id="rId13"/>
    <p:sldLayoutId id="2147484286" r:id="rId14"/>
    <p:sldLayoutId id="2147484287" r:id="rId15"/>
    <p:sldLayoutId id="2147484288" r:id="rId16"/>
    <p:sldLayoutId id="2147484289" r:id="rId17"/>
    <p:sldLayoutId id="2147484290" r:id="rId18"/>
    <p:sldLayoutId id="2147484291" r:id="rId19"/>
    <p:sldLayoutId id="2147484292" r:id="rId20"/>
    <p:sldLayoutId id="2147484293" r:id="rId21"/>
    <p:sldLayoutId id="2147484294" r:id="rId22"/>
    <p:sldLayoutId id="2147484295" r:id="rId23"/>
    <p:sldLayoutId id="2147484296" r:id="rId24"/>
    <p:sldLayoutId id="2147484297" r:id="rId25"/>
    <p:sldLayoutId id="2147484298" r:id="rId26"/>
    <p:sldLayoutId id="2147484299" r:id="rId27"/>
    <p:sldLayoutId id="2147484300" r:id="rId28"/>
    <p:sldLayoutId id="2147484301" r:id="rId29"/>
    <p:sldLayoutId id="2147484302" r:id="rId30"/>
    <p:sldLayoutId id="2147484303" r:id="rId31"/>
    <p:sldLayoutId id="2147484304" r:id="rId32"/>
    <p:sldLayoutId id="2147484305" r:id="rId33"/>
    <p:sldLayoutId id="2147484306" r:id="rId3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9FDF"/>
          </a:solidFill>
          <a:latin typeface="Georgia" panose="02040502050405020303" pitchFamily="18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31875" y="933457"/>
            <a:ext cx="8485188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31875" y="1773238"/>
            <a:ext cx="84851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387350" y="6341381"/>
            <a:ext cx="496888" cy="3587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 dirty="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720756" y="6341381"/>
            <a:ext cx="6796311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04879" y="6341381"/>
            <a:ext cx="1815877" cy="358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4879" y="6338206"/>
            <a:ext cx="1815877" cy="3651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E5DF93E-198B-4435-88A6-2B64DCC5E56E}" type="datetime3">
              <a:rPr lang="en-GB" smtClean="0">
                <a:solidFill>
                  <a:prstClr val="white"/>
                </a:solidFill>
              </a:rPr>
              <a:pPr>
                <a:defRPr/>
              </a:pPr>
              <a:t>18 August, 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0753" y="6338206"/>
            <a:ext cx="6789962" cy="365125"/>
          </a:xfrm>
          <a:prstGeom prst="rect">
            <a:avLst/>
          </a:prstGeom>
        </p:spPr>
        <p:txBody>
          <a:bodyPr vert="horz" lIns="108000" tIns="0" rIns="10800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>
                <a:solidFill>
                  <a:prstClr val="black"/>
                </a:solidFill>
              </a:rPr>
              <a:t>POWERPOINT PRESENTATION TEMPLATE BLUE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25" y="6338206"/>
            <a:ext cx="5143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DE307BF-54B7-0146-86D6-2CD648EA2F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6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  <p:sldLayoutId id="2147484309" r:id="rId2"/>
    <p:sldLayoutId id="214748431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20" r:id="rId13"/>
    <p:sldLayoutId id="2147484321" r:id="rId14"/>
    <p:sldLayoutId id="2147484322" r:id="rId15"/>
    <p:sldLayoutId id="2147484323" r:id="rId16"/>
    <p:sldLayoutId id="2147484324" r:id="rId17"/>
    <p:sldLayoutId id="2147484325" r:id="rId18"/>
    <p:sldLayoutId id="2147484326" r:id="rId19"/>
    <p:sldLayoutId id="2147484327" r:id="rId20"/>
    <p:sldLayoutId id="2147484328" r:id="rId21"/>
    <p:sldLayoutId id="2147484329" r:id="rId22"/>
    <p:sldLayoutId id="2147484330" r:id="rId23"/>
    <p:sldLayoutId id="2147484331" r:id="rId24"/>
    <p:sldLayoutId id="2147484332" r:id="rId25"/>
    <p:sldLayoutId id="2147484333" r:id="rId26"/>
    <p:sldLayoutId id="2147484334" r:id="rId27"/>
    <p:sldLayoutId id="2147484335" r:id="rId28"/>
    <p:sldLayoutId id="2147484336" r:id="rId29"/>
    <p:sldLayoutId id="2147484337" r:id="rId30"/>
    <p:sldLayoutId id="2147484338" r:id="rId31"/>
    <p:sldLayoutId id="2147484339" r:id="rId32"/>
    <p:sldLayoutId id="2147484340" r:id="rId33"/>
    <p:sldLayoutId id="2147484341" r:id="rId3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9FDF"/>
          </a:solidFill>
          <a:latin typeface="Georgia" panose="02040502050405020303" pitchFamily="18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31875" y="933457"/>
            <a:ext cx="8485188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GB" altLang="zh-CN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31875" y="1773238"/>
            <a:ext cx="84851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GB" altLang="zh-CN" smtClean="0"/>
          </a:p>
        </p:txBody>
      </p:sp>
      <p:sp>
        <p:nvSpPr>
          <p:cNvPr id="10" name="Rectangle 9"/>
          <p:cNvSpPr/>
          <p:nvPr/>
        </p:nvSpPr>
        <p:spPr bwMode="auto">
          <a:xfrm>
            <a:off x="387350" y="6341069"/>
            <a:ext cx="496888" cy="3587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 dirty="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720975" y="6341069"/>
            <a:ext cx="6796088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04875" y="6341069"/>
            <a:ext cx="1816100" cy="358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4875" y="6337894"/>
            <a:ext cx="1816100" cy="3651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0975" y="6337894"/>
            <a:ext cx="6789738" cy="365125"/>
          </a:xfrm>
          <a:prstGeom prst="rect">
            <a:avLst/>
          </a:prstGeom>
        </p:spPr>
        <p:txBody>
          <a:bodyPr vert="horz" lIns="108000" tIns="0" rIns="10800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25" y="6337894"/>
            <a:ext cx="51435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Lucida Sans Unicode" panose="020B0602030504020204" pitchFamily="34" charset="0"/>
              </a:defRPr>
            </a:lvl1pPr>
          </a:lstStyle>
          <a:p>
            <a:fld id="{054C3809-3A7B-47B3-BF60-869739DC56DF}" type="slidenum">
              <a:rPr lang="en-GB" altLang="zh-CN">
                <a:solidFill>
                  <a:prstClr val="white"/>
                </a:solidFill>
                <a:ea typeface="ＭＳ Ｐゴシック" panose="020B0600070205080204" pitchFamily="34" charset="-128"/>
                <a:cs typeface="+mn-cs"/>
              </a:rPr>
              <a:pPr/>
              <a:t>‹#›</a:t>
            </a:fld>
            <a:endParaRPr lang="en-GB" altLang="zh-CN">
              <a:solidFill>
                <a:prstClr val="white"/>
              </a:solidFill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53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  <p:sldLayoutId id="2147484364" r:id="rId22"/>
    <p:sldLayoutId id="2147484365" r:id="rId23"/>
    <p:sldLayoutId id="2147484366" r:id="rId24"/>
    <p:sldLayoutId id="2147484367" r:id="rId25"/>
    <p:sldLayoutId id="2147484368" r:id="rId26"/>
    <p:sldLayoutId id="2147484369" r:id="rId27"/>
    <p:sldLayoutId id="2147484370" r:id="rId28"/>
    <p:sldLayoutId id="2147484371" r:id="rId29"/>
    <p:sldLayoutId id="2147484372" r:id="rId30"/>
    <p:sldLayoutId id="2147484373" r:id="rId31"/>
    <p:sldLayoutId id="2147484374" r:id="rId32"/>
    <p:sldLayoutId id="2147484375" r:id="rId33"/>
    <p:sldLayoutId id="2147484376" r:id="rId34"/>
  </p:sldLayoutIdLst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rgbClr val="009FDF"/>
          </a:solidFill>
          <a:latin typeface="Georgia" panose="02040502050405020303" pitchFamily="18" charset="0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31875" y="933457"/>
            <a:ext cx="8485188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GB" altLang="zh-CN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31875" y="1773238"/>
            <a:ext cx="84851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GB" altLang="zh-CN" smtClean="0"/>
          </a:p>
        </p:txBody>
      </p:sp>
      <p:sp>
        <p:nvSpPr>
          <p:cNvPr id="10" name="Rectangle 9"/>
          <p:cNvSpPr/>
          <p:nvPr/>
        </p:nvSpPr>
        <p:spPr bwMode="auto">
          <a:xfrm>
            <a:off x="387350" y="6341121"/>
            <a:ext cx="496888" cy="3587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 dirty="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720975" y="6341121"/>
            <a:ext cx="6796088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04875" y="6341121"/>
            <a:ext cx="1816100" cy="358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4875" y="6337946"/>
            <a:ext cx="1816100" cy="3651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0975" y="6337946"/>
            <a:ext cx="6789738" cy="365125"/>
          </a:xfrm>
          <a:prstGeom prst="rect">
            <a:avLst/>
          </a:prstGeom>
        </p:spPr>
        <p:txBody>
          <a:bodyPr vert="horz" lIns="108000" tIns="0" rIns="10800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25" y="6337946"/>
            <a:ext cx="5143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44A386EB-9133-44C3-9094-BADA374C28E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37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  <p:sldLayoutId id="2147484383" r:id="rId6"/>
    <p:sldLayoutId id="2147484384" r:id="rId7"/>
    <p:sldLayoutId id="2147484385" r:id="rId8"/>
    <p:sldLayoutId id="2147484386" r:id="rId9"/>
    <p:sldLayoutId id="2147484387" r:id="rId10"/>
    <p:sldLayoutId id="2147484388" r:id="rId11"/>
    <p:sldLayoutId id="2147484389" r:id="rId12"/>
    <p:sldLayoutId id="2147484390" r:id="rId13"/>
    <p:sldLayoutId id="2147484391" r:id="rId14"/>
    <p:sldLayoutId id="2147484392" r:id="rId15"/>
    <p:sldLayoutId id="2147484393" r:id="rId16"/>
    <p:sldLayoutId id="2147484394" r:id="rId17"/>
    <p:sldLayoutId id="2147484395" r:id="rId18"/>
    <p:sldLayoutId id="2147484396" r:id="rId19"/>
    <p:sldLayoutId id="2147484397" r:id="rId20"/>
    <p:sldLayoutId id="2147484398" r:id="rId21"/>
    <p:sldLayoutId id="2147484399" r:id="rId22"/>
    <p:sldLayoutId id="2147484400" r:id="rId23"/>
    <p:sldLayoutId id="2147484401" r:id="rId24"/>
    <p:sldLayoutId id="2147484402" r:id="rId25"/>
    <p:sldLayoutId id="2147484403" r:id="rId26"/>
    <p:sldLayoutId id="2147484404" r:id="rId27"/>
    <p:sldLayoutId id="2147484405" r:id="rId28"/>
    <p:sldLayoutId id="2147484406" r:id="rId29"/>
    <p:sldLayoutId id="2147484407" r:id="rId30"/>
    <p:sldLayoutId id="2147484408" r:id="rId31"/>
    <p:sldLayoutId id="2147484409" r:id="rId32"/>
    <p:sldLayoutId id="2147484410" r:id="rId33"/>
    <p:sldLayoutId id="2147484411" r:id="rId34"/>
  </p:sldLayoutIdLst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rgbClr val="009FDF"/>
          </a:solidFill>
          <a:latin typeface="Georgia" panose="02040502050405020303" pitchFamily="18" charset="0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31875" y="933457"/>
            <a:ext cx="8485188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31875" y="1773238"/>
            <a:ext cx="84851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387350" y="6340917"/>
            <a:ext cx="496888" cy="3587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 dirty="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720756" y="6340917"/>
            <a:ext cx="6796311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04879" y="6340917"/>
            <a:ext cx="1815877" cy="358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>
              <a:solidFill>
                <a:prstClr val="white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4879" y="6337742"/>
            <a:ext cx="1815877" cy="3651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0753" y="6337742"/>
            <a:ext cx="6789962" cy="365125"/>
          </a:xfrm>
          <a:prstGeom prst="rect">
            <a:avLst/>
          </a:prstGeom>
        </p:spPr>
        <p:txBody>
          <a:bodyPr vert="horz" lIns="108000" tIns="0" rIns="10800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25" y="6337742"/>
            <a:ext cx="5143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DE307BF-54B7-0146-86D6-2CD648EA2F2B}" type="slidenum">
              <a:rPr lang="en-GB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0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  <p:sldLayoutId id="2147484430" r:id="rId18"/>
    <p:sldLayoutId id="2147484431" r:id="rId19"/>
    <p:sldLayoutId id="2147484432" r:id="rId20"/>
    <p:sldLayoutId id="2147484433" r:id="rId21"/>
    <p:sldLayoutId id="2147484434" r:id="rId22"/>
    <p:sldLayoutId id="2147484435" r:id="rId23"/>
    <p:sldLayoutId id="2147484436" r:id="rId24"/>
    <p:sldLayoutId id="2147484437" r:id="rId25"/>
    <p:sldLayoutId id="2147484438" r:id="rId26"/>
    <p:sldLayoutId id="2147484439" r:id="rId27"/>
    <p:sldLayoutId id="2147484440" r:id="rId28"/>
    <p:sldLayoutId id="2147484441" r:id="rId29"/>
    <p:sldLayoutId id="2147484442" r:id="rId30"/>
    <p:sldLayoutId id="2147484443" r:id="rId31"/>
    <p:sldLayoutId id="2147484444" r:id="rId32"/>
    <p:sldLayoutId id="2147484445" r:id="rId33"/>
    <p:sldLayoutId id="2147484446" r:id="rId3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9FDF"/>
          </a:solidFill>
          <a:latin typeface="Georgia" panose="02040502050405020303" pitchFamily="18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FDF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Ray_Sherif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.jpeg"/><Relationship Id="rId4" Type="http://schemas.openxmlformats.org/officeDocument/2006/relationships/hyperlink" Target="mailto:resheriff@outlook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hyperlink" Target="mailto:gayan.wedawatta@Northumbria.ac.uk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jpeg"/><Relationship Id="rId5" Type="http://schemas.openxmlformats.org/officeDocument/2006/relationships/hyperlink" Target="http://scholar.google.com/citations?user=J3s4APQAAAAJ&amp;hl=en" TargetMode="External"/><Relationship Id="rId4" Type="http://schemas.openxmlformats.org/officeDocument/2006/relationships/hyperlink" Target="https://uk.linkedin.com/in/gayan-wedawatta-b4a70829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mailto:Qing_lb@scu.edu.cn" TargetMode="Externa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de-catterson-76bab36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hyperlink" Target="https://www.researchgate.net/profile/Jade_Catters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hyperlink" Target="mailto:k.r.aryal18@salford.ac.uk" TargetMode="External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5" Type="http://schemas.openxmlformats.org/officeDocument/2006/relationships/hyperlink" Target="https://www.salford.ac.uk/thinklab/people/komal-raj-aryal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www.linkedin.com/in/dr-komal-raj-aryal-65281b41/" TargetMode="External"/><Relationship Id="rId9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mailto:nanlin.jin@northumbria.ac.uk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4.png"/><Relationship Id="rId5" Type="http://schemas.openxmlformats.org/officeDocument/2006/relationships/hyperlink" Target="https://www.linkedin.com/in/nanlin-jin-b71514140/" TargetMode="External"/><Relationship Id="rId4" Type="http://schemas.openxmlformats.org/officeDocument/2006/relationships/hyperlink" Target="https://www.northumbria.ac.uk/about-us/our-staff/j/nanlin-jin/" TargetMode="External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wuyinghua_1111@163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8.jpeg"/><Relationship Id="rId4" Type="http://schemas.openxmlformats.org/officeDocument/2006/relationships/hyperlink" Target="http://hlxy.cdutcm.edu.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reyesgl@gmail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2.tiff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xwang5@Bradford.ac.u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eng/staff/xg/" TargetMode="External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9.jpeg"/><Relationship Id="rId5" Type="http://schemas.openxmlformats.org/officeDocument/2006/relationships/image" Target="file:////var/folders/c9/kylf12lx78q7n87l67gs6rv80000gn/T/com.microsoft.Word/WebArchiveCopyPasteTempFiles/warwick-logo.jpg" TargetMode="External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0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6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mailto:yuyanmei@scu.edu.cn" TargetMode="External"/><Relationship Id="rId1" Type="http://schemas.openxmlformats.org/officeDocument/2006/relationships/slideLayout" Target="../slideLayouts/slideLayout2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ie.scu.edu.cn/TeacherDetail.aspx?id=38" TargetMode="External"/><Relationship Id="rId2" Type="http://schemas.openxmlformats.org/officeDocument/2006/relationships/hyperlink" Target="mailto:Qing_lb@scu.edu.cn" TargetMode="External"/><Relationship Id="rId1" Type="http://schemas.openxmlformats.org/officeDocument/2006/relationships/slideLayout" Target="../slideLayouts/slideLayout232.xml"/><Relationship Id="rId5" Type="http://schemas.openxmlformats.org/officeDocument/2006/relationships/image" Target="../media/image75.jpg"/><Relationship Id="rId4" Type="http://schemas.openxmlformats.org/officeDocument/2006/relationships/hyperlink" Target="http://www.linkedin.com/in/linbo-qi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mailto:lyhuang@scu.edu.cn" TargetMode="Externa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charley.hill-butler@Coventry.ac.u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huaxiwenjin@163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3224808" y="949360"/>
            <a:ext cx="6281585" cy="528795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Research </a:t>
            </a:r>
            <a:r>
              <a:rPr lang="en-GB" sz="2000" dirty="0"/>
              <a:t>Interests: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Digital Health </a:t>
            </a:r>
            <a:r>
              <a:rPr lang="en-GB" dirty="0" smtClean="0"/>
              <a:t>Technologies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 smtClean="0"/>
              <a:t>ICT4HOP’16 and’17 Workshop Co-Chair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Smart Homes and Cities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Next Generation Mobile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Emergency and Disaster Relief Communications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Satellite Systems </a:t>
            </a:r>
            <a:r>
              <a:rPr lang="en-GB"/>
              <a:t>and </a:t>
            </a:r>
            <a:r>
              <a:rPr lang="en-GB" smtClean="0"/>
              <a:t>Applications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Social Media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 smtClean="0"/>
              <a:t>Linkedin</a:t>
            </a:r>
            <a:r>
              <a:rPr lang="en-GB" dirty="0"/>
              <a:t>: https://www.linkedin.com/in/raysheriff/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 smtClean="0"/>
              <a:t>Researchgate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www.researchgate.net/profile/Ray_Sheriff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Twitter: @RayES1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560512" y="4365104"/>
            <a:ext cx="2824473" cy="1152127"/>
          </a:xfrm>
        </p:spPr>
        <p:txBody>
          <a:bodyPr/>
          <a:lstStyle/>
          <a:p>
            <a:pPr lvl="1"/>
            <a:endParaRPr lang="en-GB" sz="2000" dirty="0" smtClean="0"/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Prof Ray Sheriff</a:t>
            </a:r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ICT4AID Workshop Co-Chair</a:t>
            </a:r>
          </a:p>
          <a:p>
            <a:r>
              <a:rPr lang="en-GB" dirty="0" smtClean="0"/>
              <a:t>Email</a:t>
            </a:r>
            <a:r>
              <a:rPr lang="en-GB" dirty="0"/>
              <a:t>: </a:t>
            </a:r>
            <a:r>
              <a:rPr lang="en-GB" dirty="0" smtClean="0">
                <a:hlinkClick r:id="rId4"/>
              </a:rPr>
              <a:t>resheriff@outlook.com</a:t>
            </a:r>
            <a:endParaRPr lang="en-GB" dirty="0" smtClean="0"/>
          </a:p>
          <a:p>
            <a:r>
              <a:rPr lang="en-GB" dirty="0" err="1" smtClean="0"/>
              <a:t>Wechat</a:t>
            </a:r>
            <a:r>
              <a:rPr lang="en-GB" dirty="0"/>
              <a:t>: </a:t>
            </a:r>
            <a:r>
              <a:rPr lang="en-GB" dirty="0" err="1"/>
              <a:t>raysheriff</a:t>
            </a:r>
            <a:r>
              <a:rPr lang="en-GB" dirty="0"/>
              <a:t> </a:t>
            </a:r>
          </a:p>
          <a:p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4594" y="2675307"/>
            <a:ext cx="6003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lvl="1"/>
            <a:endParaRPr lang="en-GB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endParaRPr lang="en-GB" dirty="0" smtClean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068164"/>
            <a:ext cx="2520280" cy="35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Research Interests: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Disaster resilience, property-level flood adaptation, resilience of SMEs, procurement in construction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Contact 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Email: </a:t>
            </a:r>
            <a:r>
              <a:rPr lang="en-GB" sz="1800" dirty="0">
                <a:hlinkClick r:id="rId3"/>
              </a:rPr>
              <a:t>gayan.wedawatta@Northumbria.ac.uk</a:t>
            </a:r>
            <a:r>
              <a:rPr lang="en-GB" sz="18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err="1"/>
              <a:t>Wechat</a:t>
            </a:r>
            <a:r>
              <a:rPr lang="en-GB" sz="1800" dirty="0"/>
              <a:t>: </a:t>
            </a:r>
            <a:r>
              <a:rPr lang="en-GB" sz="1800" dirty="0" err="1"/>
              <a:t>gayan.wedawatta</a:t>
            </a:r>
            <a:r>
              <a:rPr lang="en-GB" sz="1800" dirty="0"/>
              <a:t> </a:t>
            </a:r>
          </a:p>
          <a:p>
            <a:pPr lvl="1"/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Social Media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err="1"/>
              <a:t>Linkedin</a:t>
            </a:r>
            <a:r>
              <a:rPr lang="en-GB" sz="1800" dirty="0"/>
              <a:t>: </a:t>
            </a:r>
            <a:r>
              <a:rPr lang="en-US" sz="1800" b="1" u="sng" dirty="0">
                <a:hlinkClick r:id="rId4"/>
              </a:rPr>
              <a:t>https://uk.linkedin.com/in/gayan-wedawatta-b4a70829</a:t>
            </a:r>
            <a:endParaRPr lang="en-GB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Google scholar: </a:t>
            </a:r>
            <a:r>
              <a:rPr lang="en-GB" sz="1800" dirty="0">
                <a:hlinkClick r:id="rId5"/>
              </a:rPr>
              <a:t>http://scholar.google.com/citations?user=J3s4APQAAAAJ&amp;hl=en</a:t>
            </a:r>
            <a:r>
              <a:rPr lang="en-GB" sz="1800" dirty="0"/>
              <a:t> 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580129" y="4443553"/>
            <a:ext cx="2824473" cy="1152127"/>
          </a:xfrm>
        </p:spPr>
        <p:txBody>
          <a:bodyPr/>
          <a:lstStyle/>
          <a:p>
            <a:pPr lvl="1"/>
            <a:endParaRPr lang="en-GB" sz="2000" dirty="0"/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Name</a:t>
            </a:r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: Gayan Wedawatta</a:t>
            </a:r>
          </a:p>
          <a:p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Position: Senior Lecturer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4594" y="2675307"/>
            <a:ext cx="6003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lvl="1"/>
            <a:endParaRPr lang="en-GB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endParaRPr lang="en-GB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C5660B0-8061-4976-9304-9D4262EADF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9" y="1119075"/>
            <a:ext cx="2526862" cy="1152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D531822-B950-49C9-85D6-13FCBA0B3CC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9" y="2319147"/>
            <a:ext cx="1814151" cy="2332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988BFC3-CB2C-451C-B722-E020535B13F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40" y="3358675"/>
            <a:ext cx="1111771" cy="11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1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4" name="Subtitle 3"/>
          <p:cNvSpPr>
            <a:spLocks noGrp="1"/>
          </p:cNvSpPr>
          <p:nvPr>
            <p:ph idx="1"/>
          </p:nvPr>
        </p:nvSpPr>
        <p:spPr>
          <a:xfrm>
            <a:off x="560513" y="4283292"/>
            <a:ext cx="3588727" cy="10144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Lecturer Jun Jiang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School of Computer Science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Southwest Petroleum University 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Chengdu, Sichuan, China</a:t>
            </a:r>
          </a:p>
          <a:p>
            <a:pPr marL="0" indent="0"/>
            <a:endParaRPr lang="en-GB" altLang="zh-CN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/>
            <a:endParaRPr lang="en-GB" altLang="zh-CN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Text Placeholder 12"/>
          <p:cNvSpPr>
            <a:spLocks noGrp="1"/>
          </p:cNvSpPr>
          <p:nvPr>
            <p:ph type="body" sz="half" idx="2"/>
          </p:nvPr>
        </p:nvSpPr>
        <p:spPr>
          <a:xfrm>
            <a:off x="3775889" y="976315"/>
            <a:ext cx="4843097" cy="23145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ea typeface="ＭＳ Ｐゴシック" panose="020B0600070205080204" pitchFamily="34" charset="-128"/>
              </a:rPr>
              <a:t>Research Interests: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Image Processing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Computer Vision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Pattern Recognition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Machine Learning</a:t>
            </a:r>
          </a:p>
          <a:p>
            <a:pPr marL="342900" indent="-342900"/>
            <a:endParaRPr lang="en-GB" altLang="zh-CN" dirty="0" smtClean="0">
              <a:ea typeface="ＭＳ Ｐゴシック" panose="020B060007020508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7895" y="3467684"/>
            <a:ext cx="5542085" cy="163121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</a:rPr>
              <a:t>Contact Details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</a:rPr>
              <a:t>Tel.: +86 (028)83035459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</a:rPr>
              <a:t>toddjiang@163.com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</a:rPr>
              <a:t>QQ: 196518266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GB" altLang="zh-CN" sz="2000" dirty="0">
              <a:solidFill>
                <a:prstClr val="black"/>
              </a:solidFill>
              <a:latin typeface="Lucida Sans Unicode" panose="020B0602030504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182700"/>
            <a:ext cx="1800200" cy="24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0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5G and Satellite Systems Integration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Fade and Interference Mitigation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Bandwidth &amp; Energy Efficient Modulation and Coding Schemes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Propagation and Link Modelling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Contact 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Tel.: +44 1443 482971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Email: ifiok.otung@southwales.ac.uk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/>
              <a:t>Wechat</a:t>
            </a:r>
            <a:r>
              <a:rPr lang="en-GB" dirty="0"/>
              <a:t>: wxid_mabjk0vknac222</a:t>
            </a:r>
          </a:p>
          <a:p>
            <a:pPr lvl="1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Social Media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/>
              <a:t>Linkedin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/>
              <a:t>Researchgate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580129" y="5084626"/>
            <a:ext cx="2824473" cy="1152127"/>
          </a:xfrm>
        </p:spPr>
        <p:txBody>
          <a:bodyPr/>
          <a:lstStyle/>
          <a:p>
            <a:pPr lvl="1"/>
            <a:endParaRPr lang="en-GB" sz="2000" dirty="0"/>
          </a:p>
          <a:p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Dr Ifiok Otung</a:t>
            </a:r>
          </a:p>
          <a:p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Professor of Satellite Communications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4594" y="2675307"/>
            <a:ext cx="6003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lvl="1"/>
            <a:endParaRPr lang="en-GB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endParaRPr lang="en-GB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10" name="Picture 9" descr="USW logo Raspberry.png">
            <a:extLst>
              <a:ext uri="{FF2B5EF4-FFF2-40B4-BE49-F238E27FC236}">
                <a16:creationId xmlns="" xmlns:a16="http://schemas.microsoft.com/office/drawing/2014/main" id="{DC3864A9-92FE-4425-B8EB-100000B10D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96" y="836712"/>
            <a:ext cx="1748050" cy="1797290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="" xmlns:a16="http://schemas.microsoft.com/office/drawing/2014/main" id="{7780F1F8-2D0B-42E0-9F8F-039CD34E4F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20199" r="36167" b="16050"/>
          <a:stretch/>
        </p:blipFill>
        <p:spPr bwMode="auto">
          <a:xfrm rot="16200000">
            <a:off x="214236" y="2607077"/>
            <a:ext cx="2692704" cy="27523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82815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ubtitle 3"/>
          <p:cNvSpPr>
            <a:spLocks noGrp="1"/>
          </p:cNvSpPr>
          <p:nvPr>
            <p:ph idx="1"/>
          </p:nvPr>
        </p:nvSpPr>
        <p:spPr>
          <a:xfrm>
            <a:off x="565150" y="5084763"/>
            <a:ext cx="3589338" cy="10144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>
                <a:latin typeface="Lucida Sans"/>
                <a:cs typeface="Arial" panose="020B0604020202020204" pitchFamily="34" charset="0"/>
              </a:rPr>
              <a:t>Dr Jin Hong Yu, associate professor</a:t>
            </a:r>
          </a:p>
          <a:p>
            <a:pPr marL="0" indent="0">
              <a:buNone/>
            </a:pPr>
            <a:r>
              <a:rPr lang="en-US" altLang="zh-CN" sz="1400">
                <a:latin typeface="Lucida Sans"/>
                <a:cs typeface="Arial" panose="020B0604020202020204" pitchFamily="34" charset="0"/>
              </a:rPr>
              <a:t>School of Medical Imaging</a:t>
            </a:r>
          </a:p>
          <a:p>
            <a:pPr marL="0" indent="0">
              <a:buNone/>
            </a:pPr>
            <a:r>
              <a:rPr lang="en-US" altLang="zh-CN" sz="1400">
                <a:latin typeface="Lucida Sans"/>
                <a:cs typeface="Arial" panose="020B0604020202020204" pitchFamily="34" charset="0"/>
              </a:rPr>
              <a:t>North Sichuan Medical College </a:t>
            </a:r>
          </a:p>
          <a:p>
            <a:pPr marL="0" indent="0">
              <a:buNone/>
            </a:pPr>
            <a:r>
              <a:rPr lang="en-US" altLang="zh-CN" sz="1400">
                <a:latin typeface="Lucida Sans"/>
                <a:cs typeface="Arial" panose="020B0604020202020204" pitchFamily="34" charset="0"/>
              </a:rPr>
              <a:t>Nanchong, Sichuan, China</a:t>
            </a:r>
          </a:p>
          <a:p>
            <a:pPr marL="0" indent="0"/>
            <a:endParaRPr lang="en-GB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endParaRPr lang="en-GB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4" name="Text Placeholder 12"/>
          <p:cNvSpPr>
            <a:spLocks noGrp="1"/>
          </p:cNvSpPr>
          <p:nvPr>
            <p:ph type="body" sz="half" idx="2"/>
          </p:nvPr>
        </p:nvSpPr>
        <p:spPr>
          <a:xfrm>
            <a:off x="3776664" y="976314"/>
            <a:ext cx="4841875" cy="23145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/>
              <a:t>Research Interests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/>
              <a:t>Ultrasound medical imaging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/>
              <a:t>Molecular imaging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/>
              <a:t>Health management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/>
              <a:t>Ultrasound contrast agent </a:t>
            </a:r>
          </a:p>
        </p:txBody>
      </p:sp>
      <p:sp>
        <p:nvSpPr>
          <p:cNvPr id="49156" name="Rectangle 1"/>
          <p:cNvSpPr>
            <a:spLocks noChangeArrowheads="1"/>
          </p:cNvSpPr>
          <p:nvPr/>
        </p:nvSpPr>
        <p:spPr bwMode="auto">
          <a:xfrm>
            <a:off x="381000" y="-138499"/>
            <a:ext cx="65" cy="276999"/>
          </a:xfrm>
          <a:prstGeom prst="rect">
            <a:avLst/>
          </a:prstGeom>
          <a:solidFill>
            <a:srgbClr val="F6F6F6"/>
          </a:solidFill>
          <a:ln w="9525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pPr eaLnBrk="0" hangingPunct="0"/>
            <a:endParaRPr lang="en-US" altLang="en-US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49157" name="TextBox 6"/>
          <p:cNvSpPr txBox="1">
            <a:spLocks noChangeArrowheads="1"/>
          </p:cNvSpPr>
          <p:nvPr/>
        </p:nvSpPr>
        <p:spPr bwMode="auto">
          <a:xfrm>
            <a:off x="3775076" y="3914776"/>
            <a:ext cx="5541963" cy="1920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>
                <a:solidFill>
                  <a:srgbClr val="000000"/>
                </a:solidFill>
                <a:latin typeface="Lucida Sans Unicode" panose="020B0602030504020204" pitchFamily="34" charset="0"/>
                <a:ea typeface="MS PGothic" panose="020B0600070205080204" pitchFamily="34" charset="-128"/>
              </a:rPr>
              <a:t>Contact Details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>
                <a:solidFill>
                  <a:srgbClr val="000000"/>
                </a:solidFill>
                <a:latin typeface="Lucida Sans Unicode" panose="020B0602030504020204" pitchFamily="34" charset="0"/>
                <a:ea typeface="MS PGothic" panose="020B0600070205080204" pitchFamily="34" charset="-128"/>
              </a:rPr>
              <a:t>Tel.: +86 13</a:t>
            </a:r>
            <a:r>
              <a:rPr lang="en-US" altLang="en-GB" sz="2000">
                <a:solidFill>
                  <a:srgbClr val="000000"/>
                </a:solidFill>
                <a:latin typeface="Lucida Sans Unicode" panose="020B0602030504020204" pitchFamily="34" charset="0"/>
                <a:ea typeface="MS PGothic" panose="020B0600070205080204" pitchFamily="34" charset="-128"/>
              </a:rPr>
              <a:t>990859023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GB" sz="2000">
                <a:solidFill>
                  <a:srgbClr val="000000"/>
                </a:solidFill>
                <a:latin typeface="Lucida Sans Unicode" panose="020B0602030504020204" pitchFamily="34" charset="0"/>
                <a:ea typeface="MS PGothic" panose="020B0600070205080204" pitchFamily="34" charset="-128"/>
              </a:rPr>
              <a:t>525293623@qq.com</a:t>
            </a:r>
            <a:endParaRPr lang="en-US" altLang="en-GB" sz="2000">
              <a:solidFill>
                <a:srgbClr val="000000"/>
              </a:solidFill>
              <a:latin typeface="Lucida Sans Unicode" panose="020B0602030504020204" pitchFamily="34" charset="0"/>
              <a:ea typeface="MS PGothic" panose="020B0600070205080204" pitchFamily="34" charset="-128"/>
              <a:hlinkClick r:id="rId2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altLang="zh-CN" sz="2000">
              <a:solidFill>
                <a:srgbClr val="000000"/>
              </a:solidFill>
              <a:latin typeface="Lucida Sans Unicode" panose="020B0602030504020204" pitchFamily="34" charset="0"/>
              <a:ea typeface="MS PGothic" panose="020B0600070205080204" pitchFamily="34" charset="-128"/>
            </a:endParaRPr>
          </a:p>
          <a:p>
            <a:pPr marL="742950" lvl="1" indent="-285750"/>
            <a:endParaRPr lang="en-GB" altLang="zh-CN" sz="2000">
              <a:solidFill>
                <a:srgbClr val="000000"/>
              </a:solidFill>
              <a:latin typeface="Lucida Sans Unicode" panose="020B0602030504020204" pitchFamily="34" charset="0"/>
              <a:ea typeface="MS PGothic" panose="020B0600070205080204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altLang="zh-CN" sz="20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6" y="1165225"/>
            <a:ext cx="2219325" cy="333121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0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4232920" y="980728"/>
            <a:ext cx="5472608" cy="52879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 smtClean="0">
                <a:latin typeface="+mn-lt"/>
              </a:rPr>
              <a:t>Research Interests:</a:t>
            </a:r>
          </a:p>
          <a:p>
            <a:pPr marL="0" indent="0">
              <a:buNone/>
            </a:pPr>
            <a:r>
              <a:rPr lang="en-GB" sz="1700" dirty="0" smtClean="0">
                <a:latin typeface="+mn-lt"/>
              </a:rPr>
              <a:t>Early Career Human Geographer specialising in:</a:t>
            </a:r>
          </a:p>
          <a:p>
            <a:r>
              <a:rPr lang="en-GB" sz="1700" dirty="0" smtClean="0">
                <a:latin typeface="+mn-lt"/>
              </a:rPr>
              <a:t>International Development</a:t>
            </a:r>
          </a:p>
          <a:p>
            <a:r>
              <a:rPr lang="en-GB" sz="1700" dirty="0" smtClean="0">
                <a:latin typeface="+mn-lt"/>
              </a:rPr>
              <a:t>Social Research Methods</a:t>
            </a:r>
          </a:p>
          <a:p>
            <a:r>
              <a:rPr lang="en-GB" sz="1700" dirty="0" smtClean="0">
                <a:latin typeface="+mn-lt"/>
              </a:rPr>
              <a:t>Social Inequalities and Marginalisation </a:t>
            </a:r>
          </a:p>
          <a:p>
            <a:r>
              <a:rPr lang="en-GB" sz="1700" dirty="0" smtClean="0">
                <a:latin typeface="+mn-lt"/>
              </a:rPr>
              <a:t>Disaster Risk Reduction</a:t>
            </a:r>
            <a:endParaRPr lang="en-GB" sz="1700" dirty="0">
              <a:latin typeface="+mn-lt"/>
            </a:endParaRPr>
          </a:p>
          <a:p>
            <a:pPr marL="0" indent="0">
              <a:buNone/>
            </a:pPr>
            <a:endParaRPr lang="en-GB" sz="1500" dirty="0" smtClean="0">
              <a:latin typeface="+mn-lt"/>
            </a:endParaRPr>
          </a:p>
          <a:p>
            <a:pPr marL="0" indent="0">
              <a:buNone/>
            </a:pPr>
            <a:r>
              <a:rPr lang="en-GB" sz="1800" b="1" dirty="0" smtClean="0">
                <a:latin typeface="+mn-lt"/>
              </a:rPr>
              <a:t>Contact Details:</a:t>
            </a:r>
            <a:endParaRPr lang="en-GB" sz="1800" b="1" dirty="0">
              <a:latin typeface="+mn-lt"/>
            </a:endParaRPr>
          </a:p>
          <a:p>
            <a:pPr marL="0" indent="0">
              <a:buNone/>
            </a:pPr>
            <a:r>
              <a:rPr lang="en-GB" sz="1700" dirty="0" smtClean="0">
                <a:latin typeface="+mn-lt"/>
              </a:rPr>
              <a:t>Tel</a:t>
            </a:r>
            <a:r>
              <a:rPr lang="en-GB" sz="1700" dirty="0">
                <a:latin typeface="+mn-lt"/>
              </a:rPr>
              <a:t>.: +44 </a:t>
            </a:r>
            <a:r>
              <a:rPr lang="en-GB" sz="1700" dirty="0" smtClean="0">
                <a:latin typeface="+mn-lt"/>
              </a:rPr>
              <a:t>2477654540</a:t>
            </a:r>
          </a:p>
          <a:p>
            <a:pPr marL="0" indent="0">
              <a:buNone/>
            </a:pPr>
            <a:r>
              <a:rPr lang="en-GB" sz="1700" dirty="0" smtClean="0">
                <a:latin typeface="+mn-lt"/>
              </a:rPr>
              <a:t>Email</a:t>
            </a:r>
            <a:r>
              <a:rPr lang="en-GB" sz="1700" dirty="0">
                <a:latin typeface="+mn-lt"/>
              </a:rPr>
              <a:t>: </a:t>
            </a:r>
            <a:r>
              <a:rPr lang="en-GB" sz="1700" dirty="0" smtClean="0">
                <a:latin typeface="+mn-lt"/>
              </a:rPr>
              <a:t>jade.catterson@coventry.ac.uk</a:t>
            </a:r>
            <a:endParaRPr lang="en-GB" sz="1700" dirty="0">
              <a:latin typeface="+mn-lt"/>
            </a:endParaRPr>
          </a:p>
          <a:p>
            <a:pPr marL="457200" lvl="1" indent="0">
              <a:buNone/>
            </a:pPr>
            <a:endParaRPr lang="en-GB" sz="1500" dirty="0">
              <a:latin typeface="+mn-lt"/>
            </a:endParaRPr>
          </a:p>
          <a:p>
            <a:pPr marL="0" indent="0">
              <a:buNone/>
            </a:pPr>
            <a:r>
              <a:rPr lang="en-GB" sz="1800" b="1" dirty="0">
                <a:latin typeface="+mn-lt"/>
              </a:rPr>
              <a:t>Social </a:t>
            </a:r>
            <a:r>
              <a:rPr lang="en-GB" sz="1800" b="1" dirty="0" smtClean="0">
                <a:latin typeface="+mn-lt"/>
              </a:rPr>
              <a:t>Media:    </a:t>
            </a:r>
            <a:endParaRPr lang="en-GB" sz="1800" b="1" dirty="0">
              <a:latin typeface="+mn-lt"/>
            </a:endParaRPr>
          </a:p>
          <a:p>
            <a:pPr marL="0" indent="0">
              <a:buNone/>
            </a:pPr>
            <a:r>
              <a:rPr lang="en-GB" sz="1700" dirty="0" smtClean="0">
                <a:latin typeface="+mn-lt"/>
              </a:rPr>
              <a:t>Twitter: @Jade_Catterson </a:t>
            </a:r>
            <a:endParaRPr lang="en-GB" sz="1700" dirty="0">
              <a:latin typeface="+mn-lt"/>
            </a:endParaRPr>
          </a:p>
          <a:p>
            <a:pPr marL="0" indent="0">
              <a:buNone/>
            </a:pPr>
            <a:r>
              <a:rPr lang="en-GB" sz="1700" dirty="0">
                <a:latin typeface="+mn-lt"/>
              </a:rPr>
              <a:t>Linkedin</a:t>
            </a:r>
            <a:r>
              <a:rPr lang="en-GB" sz="1700" dirty="0" smtClean="0">
                <a:latin typeface="+mn-lt"/>
              </a:rPr>
              <a:t>: </a:t>
            </a:r>
            <a:r>
              <a:rPr lang="en-GB" sz="1700" dirty="0" smtClean="0">
                <a:latin typeface="+mn-lt"/>
                <a:hlinkClick r:id="rId3"/>
              </a:rPr>
              <a:t>https</a:t>
            </a:r>
            <a:r>
              <a:rPr lang="en-GB" sz="1700" dirty="0">
                <a:latin typeface="+mn-lt"/>
                <a:hlinkClick r:id="rId3"/>
              </a:rPr>
              <a:t>://www.linkedin.com/in/jade-catterson-76bab363</a:t>
            </a:r>
            <a:r>
              <a:rPr lang="en-GB" sz="1700" dirty="0" smtClean="0">
                <a:latin typeface="+mn-lt"/>
                <a:hlinkClick r:id="rId3"/>
              </a:rPr>
              <a:t>/</a:t>
            </a:r>
            <a:endParaRPr lang="en-GB" sz="1700" dirty="0" smtClean="0">
              <a:latin typeface="+mn-lt"/>
            </a:endParaRPr>
          </a:p>
          <a:p>
            <a:pPr marL="0" indent="0">
              <a:buNone/>
            </a:pPr>
            <a:r>
              <a:rPr lang="en-GB" sz="1700" dirty="0">
                <a:latin typeface="+mn-lt"/>
              </a:rPr>
              <a:t>Research </a:t>
            </a:r>
            <a:r>
              <a:rPr lang="en-GB" sz="1700" dirty="0" smtClean="0">
                <a:latin typeface="+mn-lt"/>
              </a:rPr>
              <a:t>Gate: </a:t>
            </a:r>
            <a:r>
              <a:rPr lang="en-GB" sz="1700" dirty="0" smtClean="0">
                <a:latin typeface="+mn-lt"/>
                <a:hlinkClick r:id="rId4"/>
              </a:rPr>
              <a:t>https</a:t>
            </a:r>
            <a:r>
              <a:rPr lang="en-GB" sz="1700" dirty="0">
                <a:latin typeface="+mn-lt"/>
                <a:hlinkClick r:id="rId4"/>
              </a:rPr>
              <a:t>://</a:t>
            </a:r>
            <a:r>
              <a:rPr lang="en-GB" sz="1700" dirty="0" smtClean="0">
                <a:latin typeface="+mn-lt"/>
                <a:hlinkClick r:id="rId4"/>
              </a:rPr>
              <a:t>www.researchgate.net/profile/Jade_Catterson</a:t>
            </a:r>
            <a:endParaRPr lang="en-GB" sz="1700" dirty="0" smtClean="0">
              <a:latin typeface="+mn-lt"/>
            </a:endParaRPr>
          </a:p>
          <a:p>
            <a:pPr marL="0" indent="0">
              <a:buNone/>
            </a:pPr>
            <a:endParaRPr lang="en-GB" sz="1700" dirty="0" smtClean="0">
              <a:latin typeface="+mn-lt"/>
            </a:endParaRPr>
          </a:p>
          <a:p>
            <a:pPr marL="0" indent="0">
              <a:buNone/>
            </a:pPr>
            <a:endParaRPr lang="en-GB" sz="1700" dirty="0" smtClean="0">
              <a:latin typeface="+mn-lt"/>
            </a:endParaRP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920552" y="4005064"/>
            <a:ext cx="2952328" cy="576064"/>
          </a:xfrm>
        </p:spPr>
        <p:txBody>
          <a:bodyPr/>
          <a:lstStyle/>
          <a:p>
            <a:pPr lvl="1"/>
            <a:endParaRPr lang="en-GB" sz="2000" dirty="0" smtClean="0">
              <a:latin typeface="+mn-lt"/>
            </a:endParaRPr>
          </a:p>
          <a:p>
            <a:pPr algn="ctr"/>
            <a:r>
              <a:rPr lang="en-GB" sz="2300" b="1" dirty="0" smtClean="0">
                <a:latin typeface="+mn-lt"/>
                <a:cs typeface="Arial" panose="020B0604020202020204" pitchFamily="34" charset="0"/>
              </a:rPr>
              <a:t>Dr Jade Catterson</a:t>
            </a:r>
          </a:p>
          <a:p>
            <a:pPr algn="ctr"/>
            <a:r>
              <a:rPr lang="en-GB" sz="2000" dirty="0" smtClean="0">
                <a:latin typeface="+mn-lt"/>
                <a:cs typeface="Arial" panose="020B0604020202020204" pitchFamily="34" charset="0"/>
              </a:rPr>
              <a:t>Assistant Lecturer in Human Geography</a:t>
            </a:r>
            <a:endParaRPr lang="en-GB" sz="2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920552" y="6381328"/>
            <a:ext cx="1800200" cy="321097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2" name="AutoShape 2" descr="Image result for coventr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6" y="1052736"/>
            <a:ext cx="1495826" cy="102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270038"/>
            <a:ext cx="1944216" cy="194421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0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728828" y="5167005"/>
            <a:ext cx="3282462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Postdoc Jiye Qian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itchFamily="34" charset="0"/>
                <a:cs typeface="Arial" pitchFamily="34" charset="0"/>
              </a:rPr>
              <a:t>School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 of Automation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itchFamily="34" charset="0"/>
                <a:ea typeface="宋体" charset="0"/>
                <a:cs typeface="Arial" pitchFamily="34" charset="0"/>
              </a:rPr>
              <a:t>Chongqing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University 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Chongqing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23602" y="1052830"/>
            <a:ext cx="4937760" cy="246761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Digital </a:t>
            </a:r>
            <a:r>
              <a:rPr lang="en-US" altLang="en-GB" sz="2000" dirty="0"/>
              <a:t>Image</a:t>
            </a:r>
            <a:r>
              <a:rPr lang="en-GB" sz="2000" dirty="0"/>
              <a:t> </a:t>
            </a:r>
            <a:r>
              <a:rPr lang="en-US" altLang="en-GB" sz="2000" dirty="0"/>
              <a:t>Processing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Pattern Recognition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Machine Learning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Computer Vision </a:t>
            </a:r>
          </a:p>
          <a:p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623359" y="3573247"/>
            <a:ext cx="55417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18680754875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qianjiye</a:t>
            </a: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@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cqu.edu.cn</a:t>
            </a: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Social Media  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http://qianjiye.de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  <a:sym typeface="+mn-ea"/>
              </a:rPr>
              <a:t>http://scholar.google.com/citations?user=vKFaAvMAAAAJ</a:t>
            </a:r>
            <a:endParaRPr lang="en-GB" dirty="0" smtClean="0">
              <a:solidFill>
                <a:prstClr val="black"/>
              </a:solidFill>
              <a:latin typeface="Lucida Sans Unicode" pitchFamily="34" charset="0"/>
              <a:ea typeface="ＭＳ Ｐゴシック" charset="0"/>
              <a:cs typeface="Lucida Sans Unicode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2" y="1213828"/>
            <a:ext cx="2892669" cy="37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 smtClean="0"/>
              <a:t>Research </a:t>
            </a:r>
            <a:r>
              <a:rPr lang="en-GB" sz="1800" dirty="0"/>
              <a:t>Interests: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smtClean="0"/>
              <a:t>Steel and Composite structures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smtClean="0"/>
              <a:t>Demountable/Reusable structures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smtClean="0"/>
              <a:t>Fire behaviour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smtClean="0"/>
              <a:t>Seismic </a:t>
            </a:r>
            <a:r>
              <a:rPr lang="en-GB" sz="1600" dirty="0"/>
              <a:t>performance </a:t>
            </a:r>
            <a:endParaRPr lang="en-GB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smtClean="0"/>
              <a:t>Sustainability</a:t>
            </a:r>
          </a:p>
          <a:p>
            <a:pPr marL="457200" lvl="1" indent="0">
              <a:buNone/>
            </a:pPr>
            <a:endParaRPr lang="en-GB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 smtClean="0"/>
              <a:t>Contact </a:t>
            </a:r>
            <a:r>
              <a:rPr lang="en-GB" sz="1800" dirty="0"/>
              <a:t>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smtClean="0"/>
              <a:t>Email</a:t>
            </a:r>
            <a:r>
              <a:rPr lang="en-GB" sz="1600" dirty="0"/>
              <a:t>: </a:t>
            </a:r>
            <a:r>
              <a:rPr lang="en-GB" sz="1600" dirty="0" smtClean="0"/>
              <a:t>j.yang17@bradford.ac.uk</a:t>
            </a:r>
            <a:endParaRPr lang="en-GB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/>
              <a:t>Wechat</a:t>
            </a:r>
            <a:r>
              <a:rPr lang="en-GB" sz="1600" dirty="0"/>
              <a:t>: </a:t>
            </a:r>
            <a:r>
              <a:rPr lang="en-GB" sz="1600" dirty="0" smtClean="0"/>
              <a:t>jieyang14</a:t>
            </a:r>
          </a:p>
          <a:p>
            <a:pPr marL="457200" lvl="1" indent="0">
              <a:buNone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Social Media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/>
              <a:t>LinkedIn: </a:t>
            </a:r>
            <a:endParaRPr lang="en-GB" sz="1600" dirty="0" smtClean="0"/>
          </a:p>
          <a:p>
            <a:pPr marL="457200" lvl="1" indent="0">
              <a:buNone/>
            </a:pPr>
            <a:r>
              <a:rPr lang="en-GB" sz="1600" dirty="0" smtClean="0"/>
              <a:t>https</a:t>
            </a:r>
            <a:r>
              <a:rPr lang="en-GB" sz="1600" dirty="0"/>
              <a:t>://www.linkedin.com/in/jie-yang-a3706ab8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 smtClean="0"/>
              <a:t>Researchgate</a:t>
            </a:r>
            <a:endParaRPr lang="en-GB" sz="1600" dirty="0"/>
          </a:p>
          <a:p>
            <a:pPr marL="457200" lvl="1" indent="0">
              <a:buNone/>
            </a:pPr>
            <a:r>
              <a:rPr lang="en-GB" sz="1600" dirty="0"/>
              <a:t>https://www.researchgate.net/profile/Jie_Yang117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580129" y="4443553"/>
            <a:ext cx="3220743" cy="1152127"/>
          </a:xfrm>
        </p:spPr>
        <p:txBody>
          <a:bodyPr/>
          <a:lstStyle/>
          <a:p>
            <a:pPr lvl="1"/>
            <a:endParaRPr lang="en-GB" sz="2000" dirty="0" smtClean="0"/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Name: Jie Yang</a:t>
            </a:r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Position: Post-doc Research Assistant</a:t>
            </a:r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4" y="1119405"/>
            <a:ext cx="3064412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00" y="221524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4376936" y="1268760"/>
            <a:ext cx="4002542" cy="12241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GB" sz="1800" dirty="0">
                <a:latin typeface="Lucida Sans" pitchFamily="34" charset="0"/>
                <a:cs typeface="Arial" pitchFamily="34" charset="0"/>
              </a:rPr>
              <a:t>Dr. </a:t>
            </a:r>
            <a:r>
              <a:rPr lang="en-US" altLang="en-GB" sz="1800" dirty="0" err="1">
                <a:latin typeface="Lucida Sans" pitchFamily="34" charset="0"/>
                <a:cs typeface="Arial" pitchFamily="34" charset="0"/>
              </a:rPr>
              <a:t>Junfang</a:t>
            </a:r>
            <a:r>
              <a:rPr lang="en-US" altLang="en-GB" sz="1800" dirty="0">
                <a:latin typeface="Lucida Sans" pitchFamily="34" charset="0"/>
                <a:cs typeface="Arial" pitchFamily="34" charset="0"/>
              </a:rPr>
              <a:t> Cui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Institute of Mountain Hazards and Environment, Chinese Academy of Sciences,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4119696" y="2920598"/>
            <a:ext cx="4937760" cy="202057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/>
              <a:t>Soil structure</a:t>
            </a:r>
            <a:endParaRPr lang="en-US" altLang="en-GB" sz="20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Physical protection of soil organic matter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Hydrology in mountain area</a:t>
            </a:r>
          </a:p>
          <a:p>
            <a:pPr lvl="1"/>
            <a:endParaRPr lang="en-GB" sz="2000" dirty="0"/>
          </a:p>
          <a:p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091776" y="5005626"/>
            <a:ext cx="5541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+008618708183023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Email: jfcui@imde.ac.cn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68" y="1269384"/>
            <a:ext cx="3174713" cy="423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1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3800872" y="949360"/>
            <a:ext cx="5904656" cy="528795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Research Interests: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/>
              <a:t>Steel- concrete </a:t>
            </a:r>
            <a:r>
              <a:rPr lang="en-US" sz="1600" dirty="0"/>
              <a:t>composite</a:t>
            </a:r>
            <a:r>
              <a:rPr lang="en-GB" sz="1600" dirty="0"/>
              <a:t> structures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/>
              <a:t>Fire behaviour of composite structures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 sz="1600" dirty="0"/>
              <a:t>Circular economy</a:t>
            </a:r>
            <a:endParaRPr lang="en-GB" sz="1600" dirty="0"/>
          </a:p>
          <a:p>
            <a:pPr marL="457200" lvl="1" indent="0">
              <a:buNone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Contact 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/>
              <a:t>Email: k.zhou1@bradford.ac.uk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/>
              <a:t>WeChat: wfdln08</a:t>
            </a:r>
          </a:p>
          <a:p>
            <a:pPr marL="457200" lvl="1" indent="0">
              <a:buNone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Social Media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/>
              <a:t>LinkedIn: </a:t>
            </a:r>
          </a:p>
          <a:p>
            <a:pPr marL="457200" lvl="1" indent="0">
              <a:buNone/>
            </a:pPr>
            <a:r>
              <a:rPr lang="en-GB" sz="1600" dirty="0"/>
              <a:t>https://www.linkedin.com/in/kan-zhou-b72503116/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/>
              <a:t>ResearchGate</a:t>
            </a:r>
          </a:p>
          <a:p>
            <a:pPr marL="457200" lvl="1" indent="0">
              <a:buNone/>
            </a:pPr>
            <a:r>
              <a:rPr lang="en-GB" sz="1600" dirty="0"/>
              <a:t>https://www.researchgate.net/profile/Kan_Zhou4</a:t>
            </a:r>
          </a:p>
          <a:p>
            <a:pPr marL="457200" lvl="1" indent="0">
              <a:buNone/>
            </a:pPr>
            <a:endParaRPr lang="en-GB" sz="16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580129" y="4443553"/>
            <a:ext cx="3220743" cy="1152127"/>
          </a:xfrm>
        </p:spPr>
        <p:txBody>
          <a:bodyPr/>
          <a:lstStyle/>
          <a:p>
            <a:pPr lvl="1"/>
            <a:endParaRPr lang="en-GB" sz="2000" dirty="0"/>
          </a:p>
          <a:p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Your Name: Kan Zhou</a:t>
            </a:r>
          </a:p>
          <a:p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Position: Post-doc Research Assistant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Employing Information and Communication Technologies for Mountainous Rural Community Relief from Natural Disasters, Chengdu, China (ICT4AID’18)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4" y="1119405"/>
            <a:ext cx="3064412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22E79E2-0CAA-444A-AEA2-BF93404EC8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5" y="2348880"/>
            <a:ext cx="1904400" cy="19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3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725489" y="4988170"/>
            <a:ext cx="3282462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Associate Professor Jun WANG</a:t>
            </a:r>
          </a:p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College of Electronics and Information Engineering,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S</a:t>
            </a:r>
            <a:r>
              <a:rPr lang="en-US" altLang="zh-CN" sz="1400" dirty="0">
                <a:latin typeface="Lucida Sans" pitchFamily="34" charset="0"/>
                <a:ea typeface="宋体" charset="0"/>
                <a:cs typeface="Arial" pitchFamily="34" charset="0"/>
              </a:rPr>
              <a:t>ichuan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University 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23602" y="1052830"/>
            <a:ext cx="4937760" cy="246761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/>
              <a:t>Hologram 3D display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/>
              <a:t>Computer generated hologram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/>
              <a:t>Image encryption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/>
              <a:t>Image/video compression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/>
              <a:t>GPU based parallel computing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9" y="980728"/>
            <a:ext cx="2877351" cy="36724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72880" y="3520440"/>
            <a:ext cx="5232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Contact Details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Tel.: +86 151 96672467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jwang@scu.edu.cn </a:t>
            </a:r>
          </a:p>
          <a:p>
            <a:pPr lvl="1"/>
            <a:endParaRPr lang="en-GB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Social Media     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QQ: 7710562; </a:t>
            </a:r>
            <a:r>
              <a:rPr lang="en-GB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Weichat</a:t>
            </a:r>
            <a:r>
              <a:rPr lang="en-GB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: j</a:t>
            </a:r>
            <a:r>
              <a:rPr lang="en-US" altLang="zh-CN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wang_scu</a:t>
            </a:r>
            <a:r>
              <a:rPr lang="en-GB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http://eie.scu.edu.cn/info/1046/4725.htm</a:t>
            </a:r>
          </a:p>
        </p:txBody>
      </p:sp>
    </p:spTree>
    <p:extLst>
      <p:ext uri="{BB962C8B-B14F-4D97-AF65-F5344CB8AC3E}">
        <p14:creationId xmlns:p14="http://schemas.microsoft.com/office/powerpoint/2010/main" val="40945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Employing Information and Communication Technologies for Mountainous Rural Community Relief from Natural Disasters 2018 (</a:t>
            </a:r>
            <a:r>
              <a:rPr lang="en-US" dirty="0" smtClean="0">
                <a:solidFill>
                  <a:prstClr val="black"/>
                </a:solidFill>
              </a:rPr>
              <a:t>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</a:rPr>
              <a:t>27-</a:t>
            </a:r>
            <a:r>
              <a:rPr lang="en-US" altLang="zh-CN" dirty="0" smtClean="0">
                <a:solidFill>
                  <a:prstClr val="white"/>
                </a:solidFill>
              </a:rPr>
              <a:t>2</a:t>
            </a:r>
            <a:r>
              <a:rPr lang="en-US" altLang="zh-CN" dirty="0">
                <a:solidFill>
                  <a:prstClr val="white"/>
                </a:solidFill>
              </a:rPr>
              <a:t>9</a:t>
            </a:r>
            <a:r>
              <a:rPr lang="en-US" dirty="0" smtClean="0">
                <a:solidFill>
                  <a:prstClr val="white"/>
                </a:solidFill>
              </a:rPr>
              <a:t> August, 201</a:t>
            </a:r>
            <a:r>
              <a:rPr lang="en-US" altLang="zh-CN" dirty="0" smtClean="0">
                <a:solidFill>
                  <a:prstClr val="white"/>
                </a:solidFill>
              </a:rPr>
              <a:t>8</a:t>
            </a:r>
            <a:r>
              <a:rPr lang="en-US" dirty="0" smtClean="0">
                <a:solidFill>
                  <a:prstClr val="white"/>
                </a:solidFill>
              </a:rPr>
              <a:t>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728828" y="5167005"/>
            <a:ext cx="3282462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Professor Xiaohai He</a:t>
            </a:r>
          </a:p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College of Electronics and Information Engineering,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S</a:t>
            </a:r>
            <a:r>
              <a:rPr lang="en-US" altLang="zh-CN" sz="1400" dirty="0">
                <a:latin typeface="Lucida Sans" pitchFamily="34" charset="0"/>
                <a:ea typeface="宋体" charset="0"/>
                <a:cs typeface="Arial" pitchFamily="34" charset="0"/>
              </a:rPr>
              <a:t>ichuan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University 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23602" y="1052830"/>
            <a:ext cx="4937760" cy="246761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Digital </a:t>
            </a:r>
            <a:r>
              <a:rPr lang="en-US" altLang="en-GB" sz="2000" dirty="0"/>
              <a:t>Image</a:t>
            </a:r>
            <a:r>
              <a:rPr lang="en-GB" sz="2000" dirty="0"/>
              <a:t> </a:t>
            </a:r>
            <a:r>
              <a:rPr lang="en-US" altLang="en-GB" sz="2000" dirty="0"/>
              <a:t>Processing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Pattern Recognition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Image Communication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Intelligent Monitoring System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Communication and Information System</a:t>
            </a:r>
          </a:p>
          <a:p>
            <a:pPr lvl="1"/>
            <a:endParaRPr lang="en-GB" sz="2000" dirty="0"/>
          </a:p>
          <a:p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623359" y="3573246"/>
            <a:ext cx="5541744" cy="284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13708013093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hxh</a:t>
            </a: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@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scu.edu.cn</a:t>
            </a: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lvl="1"/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Social Media  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http://eie.scu.edu.cn:82/scuimage/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  <a:sym typeface="+mn-ea"/>
              </a:rPr>
              <a:t>http://eie.scu.edu.cn/TeacherDetail.aspx?id=37</a:t>
            </a: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</a:p>
          <a:p>
            <a:endParaRPr lang="en-GB" dirty="0" smtClean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9" name="图片 18" descr="640-480-hxh-照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02" y="980440"/>
            <a:ext cx="2892669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3968664" y="949360"/>
            <a:ext cx="5664856" cy="5287952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INTERESTS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disaster risk governance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-(Integrated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disaster vulnerability and capabilities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analysis) </a:t>
            </a:r>
          </a:p>
          <a:p>
            <a:pPr lvl="1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Multi-Agency Collaboration-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Science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and technology based collaborative local disaster risk and safety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communication.</a:t>
            </a:r>
          </a:p>
          <a:p>
            <a:pPr lvl="1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Hybrid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risks </a:t>
            </a:r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lvl="1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cascading impacts of </a:t>
            </a:r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disasters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lvl="1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Heritage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based livelihoods safety and </a:t>
            </a:r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management. </a:t>
            </a:r>
          </a:p>
          <a:p>
            <a:pPr algn="just"/>
            <a:endParaRPr 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CONTACT DETAILS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Tel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447443543151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k.r.aryal18@salford.ac.uk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GB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Wechat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local disaster </a:t>
            </a:r>
          </a:p>
          <a:p>
            <a:pPr marL="457200" lvl="1" indent="0" algn="just">
              <a:buNone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SOCIAL MEDIA   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://www.linkedin.com/in/dr-komal-raj-aryal-65281b41</a:t>
            </a:r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Website: 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www.salford.ac.uk/thinklab/people/komal-raj-aryal</a:t>
            </a:r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411977" y="4797152"/>
            <a:ext cx="3183240" cy="1152127"/>
          </a:xfrm>
        </p:spPr>
        <p:txBody>
          <a:bodyPr/>
          <a:lstStyle/>
          <a:p>
            <a:pPr lvl="1"/>
            <a:endParaRPr lang="en-GB" sz="2000" dirty="0" smtClean="0"/>
          </a:p>
          <a:p>
            <a:r>
              <a:rPr lang="en-GB" b="1" smtClean="0">
                <a:latin typeface="Lucida Sans" panose="020B0602030504020204" pitchFamily="34" charset="0"/>
                <a:cs typeface="Arial" panose="020B0604020202020204" pitchFamily="34" charset="0"/>
              </a:rPr>
              <a:t>Name</a:t>
            </a:r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: </a:t>
            </a:r>
            <a:r>
              <a:rPr lang="en-GB" dirty="0" err="1" smtClean="0">
                <a:latin typeface="Lucida Sans" panose="020B0602030504020204" pitchFamily="34" charset="0"/>
                <a:cs typeface="Arial" panose="020B0604020202020204" pitchFamily="34" charset="0"/>
              </a:rPr>
              <a:t>Dr.</a:t>
            </a:r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 Komal Raj Aryal </a:t>
            </a:r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Lucida Sans" panose="020B0602030504020204" pitchFamily="34" charset="0"/>
                <a:cs typeface="Arial" panose="020B0604020202020204" pitchFamily="34" charset="0"/>
              </a:rPr>
              <a:t>Position: </a:t>
            </a:r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Research Fellow  / Community Volunteer, TWFRS UK </a:t>
            </a:r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921164"/>
            <a:ext cx="2020783" cy="11396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1" y="1826821"/>
            <a:ext cx="936104" cy="468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1068721"/>
            <a:ext cx="974720" cy="102812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77" y="2348880"/>
            <a:ext cx="1728192" cy="230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"/>
          <a:stretch/>
        </p:blipFill>
        <p:spPr bwMode="auto">
          <a:xfrm>
            <a:off x="1712640" y="2348880"/>
            <a:ext cx="1990867" cy="230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69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685800" y="5029201"/>
            <a:ext cx="3282462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PhD </a:t>
            </a:r>
            <a:r>
              <a:rPr lang="en-GB" sz="1400" dirty="0" err="1">
                <a:latin typeface="Lucida Sans" pitchFamily="34" charset="0"/>
                <a:cs typeface="Arial" pitchFamily="34" charset="0"/>
              </a:rPr>
              <a:t>Pradeep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 </a:t>
            </a:r>
            <a:r>
              <a:rPr lang="en-GB" sz="1400" dirty="0" err="1">
                <a:latin typeface="Lucida Sans" pitchFamily="34" charset="0"/>
                <a:cs typeface="Arial" pitchFamily="34" charset="0"/>
              </a:rPr>
              <a:t>Karn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College of Electronics and Information Engineering,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S</a:t>
            </a:r>
            <a:r>
              <a:rPr lang="en-US" altLang="zh-CN" sz="1400" dirty="0">
                <a:latin typeface="Lucida Sans" pitchFamily="34" charset="0"/>
                <a:ea typeface="宋体" charset="0"/>
                <a:cs typeface="Arial" pitchFamily="34" charset="0"/>
              </a:rPr>
              <a:t>ichuan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University,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96003" y="1340286"/>
            <a:ext cx="4937760" cy="246761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/>
              <a:t>Digital Image</a:t>
            </a:r>
            <a:r>
              <a:rPr lang="en-GB" sz="2000" dirty="0"/>
              <a:t> </a:t>
            </a:r>
            <a:r>
              <a:rPr lang="en-US" altLang="en-GB" sz="2000" dirty="0"/>
              <a:t>Processing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Pattern Recognition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Computer Vision and Image Communication </a:t>
            </a:r>
          </a:p>
          <a:p>
            <a:pPr lvl="1"/>
            <a:endParaRPr lang="en-GB" sz="2000" dirty="0"/>
          </a:p>
          <a:p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728864" y="3520440"/>
            <a:ext cx="55417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13266825190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err="1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prkarn</a:t>
            </a: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@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scu.edu.cn</a:t>
            </a: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prstClr val="black"/>
              </a:solidFill>
              <a:latin typeface="Lucida Sans Unicode" pitchFamily="34" charset="0"/>
              <a:ea typeface="ＭＳ Ｐゴシック" charset="0"/>
              <a:cs typeface="Lucida Sans Unicode" pitchFamily="34" charset="0"/>
            </a:endParaRPr>
          </a:p>
        </p:txBody>
      </p:sp>
      <p:pic>
        <p:nvPicPr>
          <p:cNvPr id="1026" name="Picture 2" descr="C:\Users\Administrator\Desktop\IMG_32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143000"/>
            <a:ext cx="2438400" cy="34265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779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221670" y="4099987"/>
            <a:ext cx="2892284" cy="1656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>
                <a:latin typeface="Lucida Sans" panose="020B0602030504020204" pitchFamily="34" charset="0"/>
                <a:cs typeface="Arial" panose="020B0604020202020204" pitchFamily="34" charset="0"/>
              </a:rPr>
              <a:t>Dr </a:t>
            </a:r>
            <a:r>
              <a:rPr lang="en-GB" sz="1600" b="1" dirty="0">
                <a:latin typeface="Lucida Sans" panose="020B0602030504020204" pitchFamily="34" charset="0"/>
                <a:cs typeface="Arial" panose="020B0604020202020204" pitchFamily="34" charset="0"/>
              </a:rPr>
              <a:t>Nanlin Jin</a:t>
            </a:r>
          </a:p>
          <a:p>
            <a:pPr marL="0" indent="0">
              <a:buNone/>
            </a:pPr>
            <a:r>
              <a:rPr lang="en-GB" sz="1600" dirty="0">
                <a:latin typeface="Lucida Sans" panose="020B0602030504020204" pitchFamily="34" charset="0"/>
                <a:cs typeface="Arial" panose="020B0604020202020204" pitchFamily="34" charset="0"/>
              </a:rPr>
              <a:t>Computer </a:t>
            </a:r>
            <a:r>
              <a:rPr lang="en-GB" sz="1600" dirty="0" smtClean="0">
                <a:latin typeface="Lucida Sans" panose="020B0602030504020204" pitchFamily="34" charset="0"/>
                <a:cs typeface="Arial" panose="020B0604020202020204" pitchFamily="34" charset="0"/>
              </a:rPr>
              <a:t>and Information Sciences</a:t>
            </a:r>
          </a:p>
          <a:p>
            <a:pPr marL="0" indent="0">
              <a:buNone/>
            </a:pPr>
            <a:r>
              <a:rPr lang="en-GB" sz="1600" dirty="0">
                <a:latin typeface="Lucida Sans" panose="020B0602030504020204" pitchFamily="34" charset="0"/>
                <a:cs typeface="Arial" panose="020B0604020202020204" pitchFamily="34" charset="0"/>
              </a:rPr>
              <a:t>Northumbria </a:t>
            </a:r>
            <a:r>
              <a:rPr lang="en-GB" sz="1600" dirty="0" smtClean="0">
                <a:latin typeface="Lucida Sans" panose="020B0602030504020204" pitchFamily="34" charset="0"/>
                <a:cs typeface="Arial" panose="020B0604020202020204" pitchFamily="34" charset="0"/>
              </a:rPr>
              <a:t>University,</a:t>
            </a:r>
          </a:p>
          <a:p>
            <a:pPr marL="0" indent="0">
              <a:buNone/>
            </a:pPr>
            <a:r>
              <a:rPr lang="en-GB" sz="1600" dirty="0" smtClean="0">
                <a:latin typeface="Lucida Sans" panose="020B0602030504020204" pitchFamily="34" charset="0"/>
                <a:cs typeface="Arial" panose="020B0604020202020204" pitchFamily="34" charset="0"/>
              </a:rPr>
              <a:t>Newcastle, UK</a:t>
            </a:r>
          </a:p>
          <a:p>
            <a:pPr marL="0" indent="0">
              <a:buNone/>
            </a:pP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3113954" y="972261"/>
            <a:ext cx="5245980" cy="28104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 smtClean="0"/>
              <a:t>Research Interests: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800" dirty="0" smtClean="0"/>
              <a:t>Data </a:t>
            </a:r>
            <a:r>
              <a:rPr lang="en-GB" sz="1800" dirty="0"/>
              <a:t>communication in </a:t>
            </a:r>
            <a:r>
              <a:rPr lang="en-GB" sz="1800" dirty="0" err="1" smtClean="0"/>
              <a:t>IoT</a:t>
            </a:r>
            <a:endParaRPr lang="en-GB" sz="18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800" dirty="0" smtClean="0"/>
              <a:t>Data analytics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800" dirty="0" smtClean="0"/>
              <a:t>Optimization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800" dirty="0" smtClean="0"/>
              <a:t>Environmental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 smtClean="0"/>
              <a:t>Current project: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1800" dirty="0" smtClean="0"/>
              <a:t>Innovate UK KTP</a:t>
            </a:r>
          </a:p>
          <a:p>
            <a:endParaRPr lang="en-GB" sz="180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8180" y="3556645"/>
            <a:ext cx="6426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Contact Details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Tel.: +44 191 </a:t>
            </a:r>
            <a:r>
              <a:rPr lang="en-GB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243 7613</a:t>
            </a:r>
            <a:endParaRPr lang="en-GB" dirty="0" smtClean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Lucida Sans Unicode" panose="020B0602030504020204" pitchFamily="34" charset="0"/>
                <a:cs typeface="Lucida Sans Unicode" panose="020B0602030504020204" pitchFamily="34" charset="0"/>
                <a:hlinkClick r:id="rId3"/>
              </a:rPr>
              <a:t>nanlin.jin@northumbria.ac.uk</a:t>
            </a:r>
            <a:endParaRPr lang="en-GB" dirty="0" smtClean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Social Media       </a:t>
            </a:r>
            <a:endParaRPr lang="en-GB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Lucida Sans Unicode" panose="020B0602030504020204" pitchFamily="34" charset="0"/>
                <a:cs typeface="Lucida Sans Unicode" panose="020B0602030504020204" pitchFamily="34" charset="0"/>
                <a:hlinkClick r:id="rId4"/>
              </a:rPr>
              <a:t>https://www.northumbria.ac.uk/about-us/our-staff/j/nanlin-jin</a:t>
            </a:r>
            <a:r>
              <a:rPr lang="en-GB" dirty="0" smtClean="0">
                <a:latin typeface="Lucida Sans Unicode" panose="020B0602030504020204" pitchFamily="34" charset="0"/>
                <a:cs typeface="Lucida Sans Unicode" panose="020B0602030504020204" pitchFamily="34" charset="0"/>
                <a:hlinkClick r:id="rId4"/>
              </a:rPr>
              <a:t>/</a:t>
            </a:r>
            <a:endParaRPr lang="en-GB" dirty="0" smtClean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Lucida Sans Unicode" panose="020B0602030504020204" pitchFamily="34" charset="0"/>
                <a:cs typeface="Lucida Sans Unicode" panose="020B0602030504020204" pitchFamily="34" charset="0"/>
                <a:hlinkClick r:id="rId5"/>
              </a:rPr>
              <a:t>https://www.linkedin.com/in/nanlin-jin-b71514140/</a:t>
            </a:r>
            <a:endParaRPr lang="en-GB" dirty="0" smtClean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739" y="41580"/>
            <a:ext cx="3831857" cy="750324"/>
          </a:xfrm>
          <a:prstGeom prst="rect">
            <a:avLst/>
          </a:prstGeom>
        </p:spPr>
      </p:pic>
      <p:pic>
        <p:nvPicPr>
          <p:cNvPr id="1026" name="Picture 2" descr="https://material.adlinktech.com/en/Upload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886" y="81460"/>
            <a:ext cx="3246841" cy="770835"/>
          </a:xfrm>
          <a:prstGeom prst="rect">
            <a:avLst/>
          </a:prstGeom>
          <a:solidFill>
            <a:schemeClr val="bg1"/>
          </a:solidFill>
          <a:effectLst>
            <a:glow rad="127000">
              <a:schemeClr val="bg2"/>
            </a:glo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32" y="37912"/>
            <a:ext cx="2316219" cy="870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495" y="1090750"/>
            <a:ext cx="2428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632520" y="4653136"/>
            <a:ext cx="3439795" cy="1144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cs typeface="Arial" panose="020B0604020202020204" pitchFamily="34" charset="0"/>
                <a:sym typeface="+mn-ea"/>
              </a:rPr>
              <a:t>Professor Yinghua Wu</a:t>
            </a:r>
            <a:endParaRPr lang="en-US" altLang="zh-CN" sz="1400" dirty="0">
              <a:latin typeface="Lucida Sans" panose="020B0602030504020204" pitchFamily="34" charset="0"/>
              <a:ea typeface="MS PGothic" panose="020B0600070205080204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cs typeface="Arial" panose="020B0604020202020204" pitchFamily="34" charset="0"/>
                <a:sym typeface="+mn-ea"/>
              </a:rPr>
              <a:t>Director of Sichuan GP training Center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cs typeface="Arial" panose="020B0604020202020204" pitchFamily="34" charset="0"/>
                <a:sym typeface="+mn-ea"/>
              </a:rPr>
              <a:t>Chengdu University of Traditional Chinese Medicine</a:t>
            </a:r>
            <a:endParaRPr lang="en-US" altLang="zh-CN" sz="1400" dirty="0">
              <a:latin typeface="Lucida Sans" panose="020B0602030504020204" pitchFamily="34" charset="0"/>
              <a:ea typeface="MS PGothic" panose="020B0600070205080204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cs typeface="Arial" panose="020B0604020202020204" pitchFamily="34" charset="0"/>
                <a:sym typeface="+mn-ea"/>
              </a:rPr>
              <a:t>Chengdu, Sichuan, China</a:t>
            </a:r>
            <a:endParaRPr lang="en-US" altLang="zh-CN" sz="1400" dirty="0">
              <a:latin typeface="Lucida Sans" panose="020B0602030504020204" pitchFamily="34" charset="0"/>
              <a:ea typeface="MS PGothic" panose="020B0600070205080204" charset="-128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872880" y="1124744"/>
            <a:ext cx="4937760" cy="24676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/>
              <a:t>Digital </a:t>
            </a:r>
            <a:r>
              <a:rPr lang="en-US" altLang="en-GB" sz="2000" dirty="0"/>
              <a:t>Medicine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GB" sz="2000" dirty="0">
                <a:sym typeface="+mn-ea"/>
              </a:rPr>
              <a:t>Radiology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GB" sz="2000" dirty="0">
                <a:sym typeface="+mn-ea"/>
              </a:rPr>
              <a:t>Ultrasonic Medicine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GB" sz="2000" dirty="0"/>
              <a:t>Medical Education and </a:t>
            </a:r>
            <a:r>
              <a:rPr lang="en-GB" altLang="zh-CN" sz="2000" dirty="0">
                <a:sym typeface="+mn-ea"/>
              </a:rPr>
              <a:t>Administrative Management</a:t>
            </a:r>
            <a:endParaRPr lang="en-GB" altLang="zh-CN" sz="2000" dirty="0">
              <a:ea typeface="MS PGothic" panose="020B0600070205080204" charset="-128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sz="2000" dirty="0"/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zh-CN" sz="1710" dirty="0">
                <a:solidFill>
                  <a:prstClr val="black"/>
                </a:solidFill>
                <a:sym typeface="+mn-ea"/>
              </a:rPr>
              <a:t>Contact Details</a:t>
            </a:r>
            <a:endParaRPr lang="en-GB" altLang="zh-CN" sz="1710" dirty="0">
              <a:solidFill>
                <a:prstClr val="black"/>
              </a:solidFill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zh-CN" sz="1665" dirty="0">
                <a:solidFill>
                  <a:prstClr val="black"/>
                </a:solidFill>
                <a:sym typeface="+mn-ea"/>
              </a:rPr>
              <a:t>Tel.: +86 13550022152</a:t>
            </a:r>
            <a:endParaRPr lang="en-GB" altLang="zh-CN" sz="1665" dirty="0">
              <a:solidFill>
                <a:prstClr val="black"/>
              </a:solidFill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zh-CN" sz="1665" dirty="0" err="1">
                <a:solidFill>
                  <a:prstClr val="black"/>
                </a:solidFill>
                <a:sym typeface="+mn-ea"/>
                <a:hlinkClick r:id="rId3"/>
              </a:rPr>
              <a:t>wuyinghua</a:t>
            </a:r>
            <a:r>
              <a:rPr lang="en-US" altLang="zh-CN" sz="1665" dirty="0">
                <a:solidFill>
                  <a:prstClr val="black"/>
                </a:solidFill>
                <a:sym typeface="+mn-ea"/>
                <a:hlinkClick r:id="rId3"/>
              </a:rPr>
              <a:t>_1111@163.com</a:t>
            </a:r>
            <a:endParaRPr lang="en-US" altLang="zh-CN" sz="1665" dirty="0">
              <a:solidFill>
                <a:prstClr val="black"/>
              </a:solidFill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GB" altLang="zh-CN" sz="1665" dirty="0">
              <a:solidFill>
                <a:prstClr val="black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zh-CN" sz="1710" dirty="0">
                <a:solidFill>
                  <a:prstClr val="black"/>
                </a:solidFill>
                <a:sym typeface="+mn-ea"/>
              </a:rPr>
              <a:t>Social Media       </a:t>
            </a:r>
            <a:endParaRPr lang="en-GB" altLang="zh-CN" sz="1710" dirty="0">
              <a:solidFill>
                <a:prstClr val="black"/>
              </a:solidFill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zh-CN" sz="1665" dirty="0">
                <a:solidFill>
                  <a:prstClr val="black"/>
                </a:solidFill>
                <a:sym typeface="+mn-ea"/>
                <a:hlinkClick r:id="rId4"/>
              </a:rPr>
              <a:t>http://www.cdutcm.edu.cn/index.html</a:t>
            </a:r>
            <a:endParaRPr lang="en-GB" altLang="zh-CN" sz="1665" dirty="0">
              <a:solidFill>
                <a:prstClr val="black"/>
              </a:solidFill>
              <a:sym typeface="+mn-ea"/>
            </a:endParaRPr>
          </a:p>
          <a:p>
            <a:endParaRPr lang="en-GB" dirty="0" smtClean="0"/>
          </a:p>
        </p:txBody>
      </p:sp>
      <p:pic>
        <p:nvPicPr>
          <p:cNvPr id="2" name="图片 1" descr="V3tgfCmIp9pu1lDCHYI"/>
          <p:cNvPicPr>
            <a:picLocks noChangeAspect="1"/>
          </p:cNvPicPr>
          <p:nvPr/>
        </p:nvPicPr>
        <p:blipFill>
          <a:blip r:embed="rId5"/>
          <a:srcRect l="1158" t="1286" r="4512" b="-1286"/>
          <a:stretch>
            <a:fillRect/>
          </a:stretch>
        </p:blipFill>
        <p:spPr>
          <a:xfrm>
            <a:off x="728981" y="959485"/>
            <a:ext cx="2535555" cy="354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B0F0"/>
                </a:solidFill>
              </a:rPr>
              <a:t>Research Interests:</a:t>
            </a:r>
          </a:p>
          <a:p>
            <a:pPr marL="0" indent="0">
              <a:buNone/>
            </a:pPr>
            <a:r>
              <a:rPr lang="en-GB" sz="2000" dirty="0" smtClean="0"/>
              <a:t>Earthquake </a:t>
            </a:r>
            <a:r>
              <a:rPr lang="en-GB" sz="2000" dirty="0"/>
              <a:t>engineering, earthquake risk management, FRP composites in construction, </a:t>
            </a:r>
            <a:r>
              <a:rPr lang="en-GB" sz="2000" dirty="0" smtClean="0"/>
              <a:t>structural strengthening, </a:t>
            </a:r>
            <a:r>
              <a:rPr lang="en-GB" sz="2000" dirty="0"/>
              <a:t>experimental techniques</a:t>
            </a:r>
            <a:endParaRPr lang="en-GB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B0F0"/>
                </a:solidFill>
              </a:rPr>
              <a:t>Contact </a:t>
            </a:r>
            <a:r>
              <a:rPr lang="en-GB" sz="2000" dirty="0">
                <a:solidFill>
                  <a:srgbClr val="00B0F0"/>
                </a:solidFill>
              </a:rPr>
              <a:t>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​Sir Frederick </a:t>
            </a:r>
            <a:r>
              <a:rPr lang="en-GB" sz="1800" dirty="0" err="1"/>
              <a:t>Mappin</a:t>
            </a:r>
            <a:r>
              <a:rPr lang="en-GB" sz="1800" dirty="0"/>
              <a:t> </a:t>
            </a:r>
            <a:r>
              <a:rPr lang="en-GB" sz="1800" dirty="0" smtClean="0"/>
              <a:t>Building, </a:t>
            </a:r>
            <a:r>
              <a:rPr lang="en-GB" sz="1800" dirty="0" err="1" smtClean="0"/>
              <a:t>Mappin</a:t>
            </a:r>
            <a:r>
              <a:rPr lang="en-GB" sz="1800" dirty="0" smtClean="0"/>
              <a:t> St., Sheffield</a:t>
            </a:r>
            <a:r>
              <a:rPr lang="en-GB" sz="1800" dirty="0"/>
              <a:t>, S1 3JD, UK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T. +44 (0) 114 222 5071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E</a:t>
            </a:r>
            <a:r>
              <a:rPr lang="en-GB" sz="1800" dirty="0"/>
              <a:t>. r.garcia@sheffield.ac.uk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E. </a:t>
            </a:r>
            <a:r>
              <a:rPr lang="en-GB" sz="1800" dirty="0" smtClean="0">
                <a:hlinkClick r:id="rId3"/>
              </a:rPr>
              <a:t>reyesgl@gmail.com</a:t>
            </a:r>
            <a:r>
              <a:rPr lang="en-GB" sz="1800" dirty="0" smtClean="0"/>
              <a:t> (preferred)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B0F0"/>
                </a:solidFill>
              </a:rPr>
              <a:t>Social Media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W: </a:t>
            </a:r>
            <a:r>
              <a:rPr lang="en-GB" sz="1300" dirty="0"/>
              <a:t>https://cee.sheffield.ac.uk/people/dr-reyes-garcia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 smtClean="0"/>
              <a:t>Linkedin</a:t>
            </a:r>
            <a:r>
              <a:rPr lang="en-GB" dirty="0" smtClean="0"/>
              <a:t>: </a:t>
            </a:r>
            <a:r>
              <a:rPr lang="en-GB" sz="1300" dirty="0" smtClean="0"/>
              <a:t>https</a:t>
            </a:r>
            <a:r>
              <a:rPr lang="en-GB" sz="1300" dirty="0"/>
              <a:t>://www.linkedin.com/in/garciareyes/</a:t>
            </a:r>
            <a:endParaRPr lang="en-GB" sz="13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RG: </a:t>
            </a:r>
            <a:r>
              <a:rPr lang="en-GB" sz="1300" dirty="0"/>
              <a:t>https://www.researchgate.net/profile/Reyes_Garcia2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580129" y="4443553"/>
            <a:ext cx="3076727" cy="1152127"/>
          </a:xfrm>
        </p:spPr>
        <p:txBody>
          <a:bodyPr/>
          <a:lstStyle/>
          <a:p>
            <a:pPr lvl="1"/>
            <a:endParaRPr lang="en-GB" sz="2000" dirty="0" smtClean="0"/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Reyes Garcia</a:t>
            </a:r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Post-Doctoral Research Associate</a:t>
            </a:r>
          </a:p>
          <a:p>
            <a:endParaRPr lang="en-GB" dirty="0" smtClean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From October: </a:t>
            </a:r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Assist. </a:t>
            </a:r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Professor </a:t>
            </a:r>
            <a:endParaRPr lang="en-GB" dirty="0" smtClean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at the University </a:t>
            </a:r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of Warwick. </a:t>
            </a:r>
          </a:p>
          <a:p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9193" y="949360"/>
            <a:ext cx="2430110" cy="96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82"/>
          <a:stretch/>
        </p:blipFill>
        <p:spPr>
          <a:xfrm>
            <a:off x="639193" y="2045059"/>
            <a:ext cx="2836067" cy="2642564"/>
          </a:xfrm>
          <a:prstGeom prst="rect">
            <a:avLst/>
          </a:prstGeom>
        </p:spPr>
      </p:pic>
      <p:pic>
        <p:nvPicPr>
          <p:cNvPr id="18" name="Picture 2" descr="Image result for the university of warwick logo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5589240"/>
            <a:ext cx="618141" cy="41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06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730133" y="5234928"/>
            <a:ext cx="3282462" cy="1171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 err="1">
                <a:latin typeface="Lucida Sans" pitchFamily="34" charset="0"/>
                <a:cs typeface="Arial" pitchFamily="34" charset="0"/>
              </a:rPr>
              <a:t>Yuanyuan</a:t>
            </a:r>
            <a:r>
              <a:rPr lang="en-US" altLang="zh-CN" sz="1400" dirty="0">
                <a:latin typeface="Lucida Sans" pitchFamily="34" charset="0"/>
                <a:cs typeface="Arial" pitchFamily="34" charset="0"/>
              </a:rPr>
              <a:t> Wu</a:t>
            </a:r>
          </a:p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College of Information Science and </a:t>
            </a:r>
            <a:r>
              <a:rPr lang="en-US" altLang="zh-CN" sz="1400" dirty="0">
                <a:latin typeface="Lucida Sans" pitchFamily="34" charset="0"/>
                <a:cs typeface="Arial" pitchFamily="34" charset="0"/>
              </a:rPr>
              <a:t>Technology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University of Technology,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46852" y="1260147"/>
            <a:ext cx="4937760" cy="246761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Digital </a:t>
            </a:r>
            <a:r>
              <a:rPr lang="en-US" altLang="en-GB" sz="2000" dirty="0"/>
              <a:t>Image</a:t>
            </a:r>
            <a:r>
              <a:rPr lang="en-GB" sz="2000" dirty="0"/>
              <a:t> </a:t>
            </a:r>
            <a:r>
              <a:rPr lang="en-US" altLang="en-GB" sz="2000" dirty="0"/>
              <a:t>Processing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/>
              <a:t>Intelligent Video Analysis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Pattern Recognition</a:t>
            </a:r>
          </a:p>
          <a:p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633998" y="3212976"/>
            <a:ext cx="55417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18602898566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 err="1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wuyuanyuan</a:t>
            </a: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@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cdut.edu.cn</a:t>
            </a: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prstClr val="black"/>
              </a:solidFill>
              <a:latin typeface="Lucida Sans Unicode" pitchFamily="34" charset="0"/>
              <a:ea typeface="ＭＳ Ｐゴシック" charset="0"/>
              <a:cs typeface="Lucida Sans Unicode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" r="3273"/>
          <a:stretch/>
        </p:blipFill>
        <p:spPr>
          <a:xfrm>
            <a:off x="705302" y="991004"/>
            <a:ext cx="2880320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1928664" y="764704"/>
            <a:ext cx="7416824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560512" y="1052736"/>
            <a:ext cx="6912768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ts val="29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>
                <a:solidFill>
                  <a:srgbClr val="7D9AAA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ts val="29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7D9AAA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lnSpc>
                <a:spcPts val="29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7D9AAA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7D9AAA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7D9AAA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7D9AAA"/>
                </a:solidFill>
                <a:latin typeface="+mn-lt"/>
                <a:ea typeface="ＭＳ Ｐゴシック" pitchFamily="-10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7D9AAA"/>
                </a:solidFill>
                <a:latin typeface="+mn-lt"/>
                <a:ea typeface="ＭＳ Ｐゴシック" pitchFamily="-10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7D9AAA"/>
                </a:solidFill>
                <a:latin typeface="+mn-lt"/>
                <a:ea typeface="ＭＳ Ｐゴシック" pitchFamily="-10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7D9AAA"/>
                </a:solidFill>
                <a:latin typeface="+mn-lt"/>
                <a:ea typeface="ＭＳ Ｐゴシック" pitchFamily="-105" charset="-128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u="sng" kern="0" dirty="0">
                <a:solidFill>
                  <a:schemeClr val="tx2"/>
                </a:solidFill>
              </a:rPr>
              <a:t>Richard David Evans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GB" sz="1600" b="1" kern="0" dirty="0">
              <a:solidFill>
                <a:schemeClr val="tx2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600" b="1" kern="0" dirty="0">
                <a:solidFill>
                  <a:schemeClr val="tx2"/>
                </a:solidFill>
              </a:rPr>
              <a:t>Position:		</a:t>
            </a:r>
            <a:r>
              <a:rPr lang="en-GB" sz="1600" kern="0" dirty="0">
                <a:solidFill>
                  <a:schemeClr val="tx2"/>
                </a:solidFill>
              </a:rPr>
              <a:t>Senior Lecturer in Information Management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600" b="1" kern="0" dirty="0">
                <a:solidFill>
                  <a:schemeClr val="tx2"/>
                </a:solidFill>
              </a:rPr>
              <a:t>University:	</a:t>
            </a:r>
            <a:r>
              <a:rPr lang="en-GB" sz="1600" kern="0" dirty="0">
                <a:solidFill>
                  <a:schemeClr val="tx2"/>
                </a:solidFill>
              </a:rPr>
              <a:t>University of Westminster, London UK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GB" sz="1600" b="1" kern="0" dirty="0">
              <a:solidFill>
                <a:schemeClr val="tx2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600" b="1" kern="0" dirty="0">
                <a:solidFill>
                  <a:schemeClr val="tx2"/>
                </a:solidFill>
              </a:rPr>
              <a:t>E-mail: 		</a:t>
            </a:r>
            <a:r>
              <a:rPr lang="en-GB" sz="1600" kern="0" dirty="0">
                <a:solidFill>
                  <a:schemeClr val="tx2"/>
                </a:solidFill>
              </a:rPr>
              <a:t>R.Evans@Westminster.ac.uk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600" b="1" kern="0" dirty="0">
                <a:solidFill>
                  <a:schemeClr val="tx2"/>
                </a:solidFill>
              </a:rPr>
              <a:t>ResearchGate:	</a:t>
            </a:r>
            <a:r>
              <a:rPr lang="en-GB" sz="1600" kern="0" dirty="0">
                <a:solidFill>
                  <a:schemeClr val="tx2"/>
                </a:solidFill>
              </a:rPr>
              <a:t>https://www.researchgate.net/profile/Richard_Evans20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600" b="1" kern="0" dirty="0">
                <a:solidFill>
                  <a:schemeClr val="tx2"/>
                </a:solidFill>
              </a:rPr>
              <a:t>LinkedIn:		</a:t>
            </a:r>
            <a:r>
              <a:rPr lang="en-GB" sz="1600" kern="0" dirty="0">
                <a:solidFill>
                  <a:schemeClr val="tx2"/>
                </a:solidFill>
              </a:rPr>
              <a:t>http://uk.linkedin.com/in/ecommercespecialists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GB" sz="1600" kern="0" dirty="0">
              <a:solidFill>
                <a:schemeClr val="tx2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600" kern="0" dirty="0">
              <a:solidFill>
                <a:schemeClr val="tx2"/>
              </a:solidFill>
            </a:endParaRP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560512" y="3449216"/>
            <a:ext cx="8640960" cy="290758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lnSpc>
                <a:spcPts val="29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>
                <a:solidFill>
                  <a:srgbClr val="7D9AAA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ts val="29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7D9AAA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lnSpc>
                <a:spcPts val="29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7D9AAA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7D9AAA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7D9AAA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7D9AAA"/>
                </a:solidFill>
                <a:latin typeface="+mn-lt"/>
                <a:ea typeface="ＭＳ Ｐゴシック" pitchFamily="-10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7D9AAA"/>
                </a:solidFill>
                <a:latin typeface="+mn-lt"/>
                <a:ea typeface="ＭＳ Ｐゴシック" pitchFamily="-10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7D9AAA"/>
                </a:solidFill>
                <a:latin typeface="+mn-lt"/>
                <a:ea typeface="ＭＳ Ｐゴシック" pitchFamily="-10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7D9AAA"/>
                </a:solidFill>
                <a:latin typeface="+mn-lt"/>
                <a:ea typeface="ＭＳ Ｐゴシック" pitchFamily="-105" charset="-128"/>
              </a:defRPr>
            </a:lvl9pPr>
          </a:lstStyle>
          <a:p>
            <a:pPr marL="169863" indent="-169863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500" b="1" dirty="0">
                <a:solidFill>
                  <a:schemeClr val="tx2"/>
                </a:solidFill>
              </a:rPr>
              <a:t>PhD in Knowledge Management for Collaborative Product Development</a:t>
            </a:r>
          </a:p>
          <a:p>
            <a:pPr marL="169863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500" dirty="0">
                <a:solidFill>
                  <a:schemeClr val="tx2"/>
                </a:solidFill>
              </a:rPr>
              <a:t>BAE Systems and University of Greenwich (EPSRC Industrial Case Award)</a:t>
            </a:r>
          </a:p>
          <a:p>
            <a:pPr marL="169863" indent="-169863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500" b="1" dirty="0">
                <a:solidFill>
                  <a:schemeClr val="tx2"/>
                </a:solidFill>
              </a:rPr>
              <a:t>MSc in e-Commerce, University of Wales</a:t>
            </a:r>
          </a:p>
          <a:p>
            <a:pPr marL="169863" indent="-169863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500" b="1" dirty="0">
                <a:solidFill>
                  <a:schemeClr val="tx2"/>
                </a:solidFill>
              </a:rPr>
              <a:t>BA (Hons.) in Computing, University of Exeter</a:t>
            </a:r>
          </a:p>
          <a:p>
            <a:pPr marL="169863" indent="-169863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marL="169863" indent="-169863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500" b="1" dirty="0">
                <a:solidFill>
                  <a:schemeClr val="tx2"/>
                </a:solidFill>
              </a:rPr>
              <a:t>Editorial Board Member for the IEEE Trans. on Engineering Management</a:t>
            </a:r>
          </a:p>
          <a:p>
            <a:pPr marL="169863" indent="-169863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500" b="1" dirty="0">
                <a:solidFill>
                  <a:schemeClr val="tx2"/>
                </a:solidFill>
              </a:rPr>
              <a:t>Chair of the IEEE TEMS TAC on Engineering Processes</a:t>
            </a:r>
          </a:p>
          <a:p>
            <a:pPr marL="169863" indent="-169863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500" b="1" dirty="0">
                <a:solidFill>
                  <a:schemeClr val="tx2"/>
                </a:solidFill>
              </a:rPr>
              <a:t>Regular reviewer for numerous journals and conferences</a:t>
            </a:r>
          </a:p>
          <a:p>
            <a:pPr marL="169863" indent="-169863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marL="169863" indent="-169863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500" b="1" dirty="0">
                <a:solidFill>
                  <a:schemeClr val="tx2"/>
                </a:solidFill>
              </a:rPr>
              <a:t>Knowledge Management and Innovation in NPD</a:t>
            </a:r>
          </a:p>
          <a:p>
            <a:pPr marL="169863" indent="-169863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500" b="1" dirty="0">
                <a:solidFill>
                  <a:schemeClr val="tx2"/>
                </a:solidFill>
              </a:rPr>
              <a:t>Social Product Development and Open Innovation</a:t>
            </a:r>
          </a:p>
          <a:p>
            <a:pPr marL="169863" indent="-169863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500" b="1" dirty="0">
                <a:solidFill>
                  <a:schemeClr val="tx2"/>
                </a:solidFill>
              </a:rPr>
              <a:t>Distributed Collaboration using Web-based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B8B7323-C689-43FC-A25C-6E948BE9265A}"/>
              </a:ext>
            </a:extLst>
          </p:cNvPr>
          <p:cNvSpPr txBox="1"/>
          <p:nvPr/>
        </p:nvSpPr>
        <p:spPr>
          <a:xfrm>
            <a:off x="1058998" y="349545"/>
            <a:ext cx="7416824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tx2"/>
                </a:solidFill>
              </a:rPr>
              <a:t>Employing ICT for Mountainous Rural Community Relief from Natural Disasters Chengdu, China, 27 – 29 August 2018</a:t>
            </a:r>
          </a:p>
        </p:txBody>
      </p:sp>
      <p:pic>
        <p:nvPicPr>
          <p:cNvPr id="7" name="Picture 6" descr="C:\Users\Richard\AppData\Local\Microsoft\Windows\INetCache\Content.Word\13340205_542445430601_6584102864157621865_o.jpg">
            <a:extLst>
              <a:ext uri="{FF2B5EF4-FFF2-40B4-BE49-F238E27FC236}">
                <a16:creationId xmlns="" xmlns:a16="http://schemas.microsoft.com/office/drawing/2014/main" id="{3AA2141D-EB32-4794-A6CC-6AFD0076EAE6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55" y="1050627"/>
            <a:ext cx="1633829" cy="22960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1A3B6F6-96FE-4E10-A9B7-C5732B06B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92" y="3581401"/>
            <a:ext cx="1682896" cy="1627277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="" xmlns:a16="http://schemas.microsoft.com/office/drawing/2014/main" id="{7F4943B9-E4D0-4054-84A7-224598C00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9955" y="5165576"/>
            <a:ext cx="2185227" cy="42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900"/>
              </a:lnSpc>
              <a:spcBef>
                <a:spcPct val="20000"/>
              </a:spcBef>
              <a:spcAft>
                <a:spcPct val="0"/>
              </a:spcAft>
              <a:buFont typeface="Arial" pitchFamily="-105" charset="0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ts val="29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lnSpc>
                <a:spcPts val="29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5" charset="-128"/>
              </a:defRPr>
            </a:lvl9pPr>
          </a:lstStyle>
          <a:p>
            <a:pPr algn="ctr" eaLnBrk="1" hangingPunct="1"/>
            <a:r>
              <a:rPr lang="en-GB" altLang="en-US" sz="1700" b="1" kern="0" dirty="0">
                <a:solidFill>
                  <a:schemeClr val="tx2"/>
                </a:solidFill>
              </a:rPr>
              <a:t>+44 07875523209</a:t>
            </a:r>
            <a:endParaRPr lang="en-US" altLang="en-US" sz="1700" b="1" kern="0" dirty="0">
              <a:solidFill>
                <a:schemeClr val="tx2"/>
              </a:solidFill>
            </a:endParaRPr>
          </a:p>
        </p:txBody>
      </p:sp>
      <p:pic>
        <p:nvPicPr>
          <p:cNvPr id="14" name="Picture 2" descr="Image result for newton fund logo">
            <a:extLst>
              <a:ext uri="{FF2B5EF4-FFF2-40B4-BE49-F238E27FC236}">
                <a16:creationId xmlns="" xmlns:a16="http://schemas.microsoft.com/office/drawing/2014/main" id="{1AE975DA-DF60-49E8-833B-E2193E399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507" y="5767102"/>
            <a:ext cx="2620796" cy="100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732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728828" y="5167005"/>
            <a:ext cx="3282462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Lucida Sans" pitchFamily="34" charset="0"/>
                <a:cs typeface="Arial" pitchFamily="34" charset="0"/>
              </a:rPr>
              <a:t>Associate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Professor Y</a:t>
            </a:r>
            <a:r>
              <a:rPr lang="en-US" altLang="zh-CN" sz="1400" dirty="0" err="1">
                <a:latin typeface="Lucida Sans" pitchFamily="34" charset="0"/>
                <a:cs typeface="Arial" pitchFamily="34" charset="0"/>
              </a:rPr>
              <a:t>ang</a:t>
            </a:r>
            <a:r>
              <a:rPr lang="en-US" altLang="zh-CN" sz="1400" dirty="0">
                <a:latin typeface="Lucida Sans" pitchFamily="34" charset="0"/>
                <a:cs typeface="Arial" pitchFamily="34" charset="0"/>
              </a:rPr>
              <a:t> Yang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College of Electronics and Information Engineering,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S</a:t>
            </a:r>
            <a:r>
              <a:rPr lang="en-US" altLang="zh-CN" sz="1400" dirty="0">
                <a:latin typeface="Lucida Sans" pitchFamily="34" charset="0"/>
                <a:ea typeface="宋体" charset="0"/>
                <a:cs typeface="Arial" pitchFamily="34" charset="0"/>
              </a:rPr>
              <a:t>ichuan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University 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23602" y="1052830"/>
            <a:ext cx="4937760" cy="246761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/>
              <a:t>Microwave Generator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Microwave Power Combining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RF Circuits Design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Antenna Design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Permittivity Measurement </a:t>
            </a:r>
          </a:p>
          <a:p>
            <a:pPr lvl="1"/>
            <a:endParaRPr lang="en-GB" sz="2000" dirty="0"/>
          </a:p>
          <a:p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623359" y="3573246"/>
            <a:ext cx="554174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15281058298</a:t>
            </a:r>
            <a:endParaRPr lang="en-US" alt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2000" dirty="0" err="1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yyang</a:t>
            </a: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@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scu.edu.cn</a:t>
            </a: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Social Media  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http://eie.scu.edu.cn/info/1046/4717.htm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prstClr val="black"/>
              </a:solidFill>
              <a:latin typeface="Lucida Sans Unicode" pitchFamily="34" charset="0"/>
              <a:ea typeface="ＭＳ Ｐゴシック" charset="0"/>
              <a:cs typeface="Lucida Sans Unicode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94" y="1058349"/>
            <a:ext cx="2948855" cy="40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0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3668951" y="1046383"/>
            <a:ext cx="5537729" cy="528795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Research </a:t>
            </a:r>
            <a:r>
              <a:rPr lang="en-GB" sz="2000" dirty="0"/>
              <a:t>Interests: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Face modelling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Facial feature </a:t>
            </a:r>
            <a:r>
              <a:rPr lang="en-US" dirty="0" err="1" smtClean="0"/>
              <a:t>localisation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Face </a:t>
            </a:r>
            <a:r>
              <a:rPr lang="en-US" dirty="0" smtClean="0"/>
              <a:t>recognition</a:t>
            </a:r>
            <a:r>
              <a:rPr lang="zh-CN" altLang="en-US" dirty="0"/>
              <a:t> </a:t>
            </a:r>
            <a:r>
              <a:rPr lang="en-GB" altLang="zh-CN" dirty="0" smtClean="0"/>
              <a:t>verification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Facial expression </a:t>
            </a:r>
            <a:r>
              <a:rPr lang="en-US" dirty="0" smtClean="0"/>
              <a:t>analysis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Gender classification</a:t>
            </a:r>
            <a:endParaRPr lang="en-US" dirty="0"/>
          </a:p>
          <a:p>
            <a:pPr marL="0" indent="0">
              <a:buNone/>
            </a:pPr>
            <a:endParaRPr lang="en-GB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GB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Contact </a:t>
            </a:r>
            <a:r>
              <a:rPr lang="en-GB" sz="2000" dirty="0"/>
              <a:t>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Tel.: +44 23 9284 2096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xia.han@port.ac.uk 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844478" y="4670794"/>
            <a:ext cx="2824473" cy="1152127"/>
          </a:xfrm>
        </p:spPr>
        <p:txBody>
          <a:bodyPr/>
          <a:lstStyle/>
          <a:p>
            <a:pPr lvl="1"/>
            <a:endParaRPr lang="en-GB" sz="2000" dirty="0" smtClean="0"/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Xia Han</a:t>
            </a:r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Computing Tutor</a:t>
            </a:r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42084" y="1047803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Your Institution’s</a:t>
            </a:r>
            <a:r>
              <a:rPr lang="en-GB" baseline="0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Logo</a:t>
            </a:r>
            <a:endParaRPr lang="en-GB" dirty="0" smtClean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8" y="2248362"/>
            <a:ext cx="1905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44" y="906999"/>
            <a:ext cx="2830296" cy="120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728828" y="5167005"/>
            <a:ext cx="3282462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Lecturer </a:t>
            </a:r>
            <a:r>
              <a:rPr lang="en-GB" sz="1400" dirty="0" err="1">
                <a:latin typeface="Lucida Sans" pitchFamily="34" charset="0"/>
                <a:cs typeface="Arial" pitchFamily="34" charset="0"/>
              </a:rPr>
              <a:t>Jiajia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 Zhang</a:t>
            </a:r>
          </a:p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College of Automation,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Chongqing University of Posts and Telecommunications,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 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Chongqing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23602" y="1249422"/>
            <a:ext cx="4937760" cy="246761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2000" dirty="0"/>
              <a:t>E</a:t>
            </a:r>
            <a:r>
              <a:rPr lang="en-US" altLang="en-GB" sz="2000" dirty="0"/>
              <a:t>nergy </a:t>
            </a:r>
            <a:r>
              <a:rPr lang="en-US" altLang="zh-CN" sz="2000" dirty="0"/>
              <a:t>H</a:t>
            </a:r>
            <a:r>
              <a:rPr lang="en-US" altLang="en-GB" sz="2000" dirty="0"/>
              <a:t>arvesting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Conditioning Circuit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Self-powered Sensors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Wireless Sensor Networks</a:t>
            </a:r>
          </a:p>
          <a:p>
            <a:pPr lvl="1"/>
            <a:endParaRPr lang="en-GB" sz="2000" dirty="0"/>
          </a:p>
          <a:p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623359" y="4204826"/>
            <a:ext cx="55417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13527514021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 err="1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zhangjj</a:t>
            </a: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@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cqupt.edu.cn</a:t>
            </a: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prstClr val="black"/>
              </a:solidFill>
              <a:latin typeface="Lucida Sans Unicode" pitchFamily="34" charset="0"/>
              <a:ea typeface="ＭＳ Ｐゴシック" charset="0"/>
              <a:cs typeface="Lucida Sans Unicode" pitchFamily="34" charset="0"/>
            </a:endParaRPr>
          </a:p>
        </p:txBody>
      </p:sp>
      <p:pic>
        <p:nvPicPr>
          <p:cNvPr id="14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1" y="1065891"/>
            <a:ext cx="2612607" cy="3939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67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541797" y="4365104"/>
            <a:ext cx="3072568" cy="1800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Contact Details</a:t>
            </a:r>
            <a:endParaRPr lang="en-GB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400" dirty="0"/>
              <a:t>Tel.: +44 (0)7482378121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400" dirty="0"/>
              <a:t>Email: ao.lei@surrey.ac.uk</a:t>
            </a:r>
          </a:p>
          <a:p>
            <a:pPr marL="457200" lvl="1" indent="0">
              <a:buNone/>
            </a:pPr>
            <a:r>
              <a:rPr lang="en-GB" sz="1400" dirty="0"/>
              <a:t>	       mcclion@gmail.com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400" dirty="0" err="1"/>
              <a:t>Wechat</a:t>
            </a:r>
            <a:r>
              <a:rPr lang="en-GB" sz="1400" dirty="0"/>
              <a:t>: mcclion0121</a:t>
            </a:r>
          </a:p>
          <a:p>
            <a:pPr marL="0" indent="0">
              <a:buNone/>
            </a:pPr>
            <a:r>
              <a:rPr lang="en-GB" sz="1400" dirty="0"/>
              <a:t>Social Media    </a:t>
            </a:r>
          </a:p>
          <a:p>
            <a:pPr marL="457200" lvl="1" indent="0">
              <a:buNone/>
            </a:pPr>
            <a:r>
              <a:rPr lang="en-US" altLang="zh-CN" sz="1400" dirty="0" err="1"/>
              <a:t>Linkedin</a:t>
            </a:r>
            <a:r>
              <a:rPr lang="en-GB" altLang="zh-CN" sz="1400" dirty="0"/>
              <a:t>: Just search Ao Lei</a:t>
            </a:r>
            <a:endParaRPr lang="en-GB" sz="14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1032453" y="3593337"/>
            <a:ext cx="1472275" cy="555744"/>
          </a:xfrm>
        </p:spPr>
        <p:txBody>
          <a:bodyPr/>
          <a:lstStyle/>
          <a:p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Ao Lei</a:t>
            </a:r>
          </a:p>
          <a:p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Research Fellow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CE83D12-392A-449E-B863-656F3EC568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908720"/>
            <a:ext cx="2936374" cy="8717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760E638-0B55-4EEE-9AF2-0C08934C78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67" y="1924473"/>
            <a:ext cx="1584176" cy="158417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B4157947-F43D-42BE-9D1E-ED9728A46530}"/>
              </a:ext>
            </a:extLst>
          </p:cNvPr>
          <p:cNvSpPr/>
          <p:nvPr/>
        </p:nvSpPr>
        <p:spPr>
          <a:xfrm>
            <a:off x="3614365" y="908720"/>
            <a:ext cx="5896347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spc="-5" dirty="0">
                <a:ea typeface="宋体" panose="02010600030101010101" pitchFamily="2" charset="-122"/>
                <a:cs typeface="Times New Roman" panose="02020603050405020304" pitchFamily="18" charset="0"/>
              </a:rPr>
              <a:t>My current research interests are privacy and security issues in vehicular communication networks, as well as cross-network scenarios:</a:t>
            </a:r>
            <a:endParaRPr lang="en-GB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pc="-5" dirty="0">
                <a:ea typeface="宋体" panose="02010600030101010101" pitchFamily="2" charset="-122"/>
                <a:cs typeface="Times New Roman" panose="02020603050405020304" pitchFamily="18" charset="0"/>
              </a:rPr>
              <a:t>Privacy and security services for the location-based services between vehicular communication networks and other IoT scenarios.</a:t>
            </a:r>
            <a:endParaRPr lang="en-GB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pc="-5" dirty="0">
                <a:ea typeface="宋体" panose="02010600030101010101" pitchFamily="2" charset="-122"/>
                <a:cs typeface="Times New Roman" panose="02020603050405020304" pitchFamily="18" charset="0"/>
              </a:rPr>
              <a:t>The satellite-based delay-tolerant network that supports the vehicular communication services in remote areas.</a:t>
            </a:r>
            <a:endParaRPr lang="en-GB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505D8180-768E-4935-9BDD-0ACFAF764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622" y="3645521"/>
            <a:ext cx="5689113" cy="241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42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4174848" y="2384716"/>
            <a:ext cx="4652648" cy="117354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800" b="1" dirty="0"/>
              <a:t>Dr Xiaogang (John) Shi</a:t>
            </a:r>
            <a:r>
              <a:rPr lang="zh-CN" altLang="en-US" sz="1600" dirty="0"/>
              <a:t> </a:t>
            </a:r>
            <a:endParaRPr lang="en-GB" sz="16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dirty="0"/>
              <a:t>Lecturer in Hydrology, Lancaster Environment Centre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dirty="0"/>
              <a:t>Associate Director, Lancaster University China Centre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57D52D-6212-664A-B06F-A24E8190B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696060"/>
            <a:ext cx="2952328" cy="3894561"/>
          </a:xfrm>
          <a:prstGeom prst="rect">
            <a:avLst/>
          </a:prstGeom>
        </p:spPr>
      </p:pic>
      <p:pic>
        <p:nvPicPr>
          <p:cNvPr id="15" name="image1.jpeg">
            <a:extLst>
              <a:ext uri="{FF2B5EF4-FFF2-40B4-BE49-F238E27FC236}">
                <a16:creationId xmlns="" xmlns:a16="http://schemas.microsoft.com/office/drawing/2014/main" id="{91BC25DC-F5C1-B34B-B270-4D2B6B4B3B01}"/>
              </a:ext>
            </a:extLst>
          </p:cNvPr>
          <p:cNvPicPr/>
          <p:nvPr/>
        </p:nvPicPr>
        <p:blipFill rotWithShape="1">
          <a:blip r:embed="rId4" cstate="print"/>
          <a:srcRect l="46474"/>
          <a:stretch/>
        </p:blipFill>
        <p:spPr>
          <a:xfrm>
            <a:off x="4088904" y="1184678"/>
            <a:ext cx="2951344" cy="11138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0AA924B-F785-4C4A-BD46-5CFEF6199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821" y="3718308"/>
            <a:ext cx="3042344" cy="1173271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AA23DF53-6B51-E544-8CD6-9A83E8ED5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031" y="1491785"/>
            <a:ext cx="134508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="" xmlns:a16="http://schemas.microsoft.com/office/drawing/2014/main" id="{330E30E2-B023-CE45-939A-BEB2E54B8E0E}"/>
              </a:ext>
            </a:extLst>
          </p:cNvPr>
          <p:cNvSpPr txBox="1">
            <a:spLocks/>
          </p:cNvSpPr>
          <p:nvPr/>
        </p:nvSpPr>
        <p:spPr bwMode="auto">
          <a:xfrm>
            <a:off x="4232920" y="5090797"/>
            <a:ext cx="4536504" cy="107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800" b="1" dirty="0"/>
              <a:t>Dr Xiaogang (John) Shi</a:t>
            </a:r>
            <a:r>
              <a:rPr lang="zh-CN" altLang="en-US" sz="1800" b="1" dirty="0"/>
              <a:t> </a:t>
            </a:r>
            <a:endParaRPr lang="en-GB" sz="1800" b="1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dirty="0"/>
              <a:t>Senior Lecturer in Hydrology (</a:t>
            </a:r>
            <a:r>
              <a:rPr lang="en-GB" i="1" dirty="0"/>
              <a:t>from 2018/10/01</a:t>
            </a:r>
            <a:r>
              <a:rPr lang="en-GB" dirty="0"/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dirty="0"/>
              <a:t>School of Interdisciplinary Studies</a:t>
            </a:r>
          </a:p>
        </p:txBody>
      </p:sp>
    </p:spTree>
    <p:extLst>
      <p:ext uri="{BB962C8B-B14F-4D97-AF65-F5344CB8AC3E}">
        <p14:creationId xmlns:p14="http://schemas.microsoft.com/office/powerpoint/2010/main" val="411014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4594" y="2675307"/>
            <a:ext cx="6003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lvl="1"/>
            <a:endParaRPr lang="en-GB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endParaRPr lang="en-GB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8A258B3-7CD6-424D-B704-813941A1F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92" y="980729"/>
            <a:ext cx="7236579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93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687870" y="1292080"/>
            <a:ext cx="4680519" cy="450564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Contact 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Email: </a:t>
            </a:r>
            <a:r>
              <a:rPr lang="en-GB" b="1" dirty="0"/>
              <a:t>xiaogang.shi@lancaster.ac.uk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Wechat: </a:t>
            </a:r>
            <a:r>
              <a:rPr lang="en-GB" b="1" dirty="0"/>
              <a:t>uwhydro86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Tel: </a:t>
            </a:r>
            <a:r>
              <a:rPr lang="en-GB" b="1" dirty="0"/>
              <a:t>+44 (0)1524 593966</a:t>
            </a:r>
          </a:p>
          <a:p>
            <a:pPr marL="457200" lvl="1" indent="0">
              <a:buNone/>
            </a:pPr>
            <a:endParaRPr lang="en-GB" b="1" dirty="0"/>
          </a:p>
          <a:p>
            <a:pPr lvl="1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Social Media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LinkedIn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ResearchGate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9F6646E-DC9D-4F49-B429-16E037B70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5"/>
          <a:stretch/>
        </p:blipFill>
        <p:spPr>
          <a:xfrm>
            <a:off x="5368389" y="1292080"/>
            <a:ext cx="3617059" cy="48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93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728828" y="5013177"/>
            <a:ext cx="3432084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Lucida Sans" pitchFamily="34" charset="0"/>
                <a:cs typeface="Arial" pitchFamily="34" charset="0"/>
              </a:rPr>
              <a:t>Assistant Prof. </a:t>
            </a:r>
            <a:r>
              <a:rPr lang="en-GB" sz="1400" dirty="0" err="1">
                <a:latin typeface="Lucida Sans" pitchFamily="34" charset="0"/>
                <a:cs typeface="Arial" pitchFamily="34" charset="0"/>
              </a:rPr>
              <a:t>Zheqiang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 </a:t>
            </a:r>
            <a:r>
              <a:rPr lang="en-GB" sz="1400" dirty="0" err="1">
                <a:latin typeface="Lucida Sans" pitchFamily="34" charset="0"/>
                <a:cs typeface="Arial" pitchFamily="34" charset="0"/>
              </a:rPr>
              <a:t>Zhong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College of Electronics and Information Engineering,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S</a:t>
            </a:r>
            <a:r>
              <a:rPr lang="en-US" altLang="zh-CN" sz="1400" dirty="0">
                <a:latin typeface="Lucida Sans" pitchFamily="34" charset="0"/>
                <a:ea typeface="宋体" charset="0"/>
                <a:cs typeface="Arial" pitchFamily="34" charset="0"/>
              </a:rPr>
              <a:t>ichuan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University 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23359" y="1268760"/>
            <a:ext cx="4937760" cy="246761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/>
              <a:t>Optical Engineering</a:t>
            </a:r>
            <a:endParaRPr lang="en-US" altLang="en-GB" sz="20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Inertial Confinement Fusion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Ultra-short Pulse T</a:t>
            </a:r>
            <a:r>
              <a:rPr lang="en-GB" altLang="zh-CN" sz="2000" dirty="0"/>
              <a:t>ec</a:t>
            </a:r>
            <a:r>
              <a:rPr lang="en-GB" sz="2000" dirty="0"/>
              <a:t>hnology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Adaptive Optics</a:t>
            </a:r>
          </a:p>
          <a:p>
            <a:pPr lvl="1"/>
            <a:endParaRPr lang="en-GB" sz="2000" dirty="0"/>
          </a:p>
          <a:p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623359" y="3573247"/>
            <a:ext cx="55417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15982389074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scuzhongzq@163.com</a:t>
            </a: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Social Media  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To be completed.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prstClr val="black"/>
              </a:solidFill>
              <a:latin typeface="Lucida Sans Unicode" pitchFamily="34" charset="0"/>
              <a:ea typeface="ＭＳ Ｐゴシック" charset="0"/>
              <a:cs typeface="Lucida Sans Unicode" pitchFamily="34" charset="0"/>
            </a:endParaRPr>
          </a:p>
        </p:txBody>
      </p:sp>
      <p:pic>
        <p:nvPicPr>
          <p:cNvPr id="8" name="Picture 11" descr="E:\学历照片\IMG_8138一寸-1，护照电子版+scuzhongzq@163.com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74" y="1556793"/>
            <a:ext cx="2008535" cy="2840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646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Research </a:t>
            </a:r>
            <a:r>
              <a:rPr lang="en-GB" sz="2000" dirty="0"/>
              <a:t>Interests: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Advanced Materials for Healthcare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Digital Health Technologies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Business Research in cross country collaborations 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Contact Details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Tel.: +44 </a:t>
            </a:r>
            <a:r>
              <a:rPr lang="en-GB" dirty="0" smtClean="0"/>
              <a:t>12</a:t>
            </a:r>
            <a:r>
              <a:rPr lang="en-US" altLang="zh-CN" dirty="0" smtClean="0"/>
              <a:t>74234034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Email: </a:t>
            </a:r>
            <a:r>
              <a:rPr lang="en-GB" dirty="0" smtClean="0">
                <a:hlinkClick r:id="rId3"/>
              </a:rPr>
              <a:t>xwang5@Bradford.ac.uk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 smtClean="0"/>
              <a:t>Wechat</a:t>
            </a:r>
            <a:r>
              <a:rPr lang="en-GB" dirty="0"/>
              <a:t>: </a:t>
            </a:r>
            <a:r>
              <a:rPr lang="en-GB" dirty="0" err="1" smtClean="0"/>
              <a:t>treebud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Social Media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https://</a:t>
            </a:r>
            <a:r>
              <a:rPr lang="en-GB" dirty="0" smtClean="0"/>
              <a:t>www.linkedin.com/in/xlwang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576761" y="4507468"/>
            <a:ext cx="3724799" cy="1352818"/>
          </a:xfrm>
        </p:spPr>
        <p:txBody>
          <a:bodyPr/>
          <a:lstStyle/>
          <a:p>
            <a:pPr lvl="1"/>
            <a:endParaRPr lang="en-GB" sz="2000" dirty="0" smtClean="0"/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Name: Xiaolei Wang</a:t>
            </a:r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Position: </a:t>
            </a:r>
            <a:b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</a:br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International Collaboration Manager</a:t>
            </a:r>
            <a:b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Lucida Sans" panose="020B0602030504020204" pitchFamily="34" charset="0"/>
                <a:cs typeface="Arial" panose="020B0604020202020204" pitchFamily="34" charset="0"/>
              </a:rPr>
              <a:t>Polymer </a:t>
            </a:r>
            <a:r>
              <a:rPr lang="en-US" dirty="0">
                <a:latin typeface="Lucida Sans" panose="020B0602030504020204" pitchFamily="34" charset="0"/>
                <a:cs typeface="Arial" panose="020B0604020202020204" pitchFamily="34" charset="0"/>
              </a:rPr>
              <a:t>Interdisciplinary Research Centre</a:t>
            </a:r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4594" y="2675307"/>
            <a:ext cx="6003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lvl="1"/>
            <a:endParaRPr lang="en-GB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endParaRPr lang="en-GB" dirty="0" smtClean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5" y="1268760"/>
            <a:ext cx="2311200" cy="56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49" y="2204864"/>
            <a:ext cx="156617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1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3584848" y="949360"/>
            <a:ext cx="5921545" cy="528795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Research Interests: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Ecosystem based disaster reduction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Critical infrastructure resilience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Soil dynamics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Contact 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Tel.: +44 (0) 24 765 24737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Email: </a:t>
            </a:r>
            <a:r>
              <a:rPr lang="en-GB" sz="1800" dirty="0" err="1"/>
              <a:t>xueyu.geng@warwick.ac.uk</a:t>
            </a:r>
            <a:endParaRPr lang="en-GB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err="1"/>
              <a:t>Wechat</a:t>
            </a:r>
            <a:r>
              <a:rPr lang="en-GB" sz="1800" dirty="0"/>
              <a:t>: </a:t>
            </a:r>
            <a:r>
              <a:rPr lang="en-GB" sz="1800" dirty="0" err="1"/>
              <a:t>ozprincess</a:t>
            </a:r>
            <a:endParaRPr lang="en-GB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Web: </a:t>
            </a:r>
            <a:r>
              <a:rPr lang="en-US" sz="1800" dirty="0">
                <a:hlinkClick r:id="rId3"/>
              </a:rPr>
              <a:t>https://warwick.ac.uk/fac/sci/eng/staff/xg/</a:t>
            </a:r>
            <a:r>
              <a:rPr lang="en-GB" sz="1800" dirty="0"/>
              <a:t> </a:t>
            </a:r>
          </a:p>
          <a:p>
            <a:pPr lvl="1"/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 Social Media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err="1"/>
              <a:t>Linkedin</a:t>
            </a:r>
            <a:r>
              <a:rPr lang="en-GB" sz="1800" dirty="0"/>
              <a:t>: Xueyu Geng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err="1"/>
              <a:t>Researchgate:Xue-yu</a:t>
            </a:r>
            <a:r>
              <a:rPr lang="en-GB" sz="1800" dirty="0"/>
              <a:t> Geng</a:t>
            </a:r>
          </a:p>
          <a:p>
            <a:pPr marL="457200" lvl="1" indent="0">
              <a:buNone/>
            </a:pPr>
            <a:endParaRPr lang="en-GB" sz="1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580129" y="4443553"/>
            <a:ext cx="2824473" cy="1152127"/>
          </a:xfrm>
        </p:spPr>
        <p:txBody>
          <a:bodyPr/>
          <a:lstStyle/>
          <a:p>
            <a:pPr lvl="1"/>
            <a:endParaRPr lang="en-GB" sz="2000" dirty="0"/>
          </a:p>
          <a:p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Name</a:t>
            </a:r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: </a:t>
            </a:r>
            <a:r>
              <a:rPr lang="en-GB" dirty="0" err="1">
                <a:latin typeface="Lucida Sans" panose="020B0602030504020204" pitchFamily="34" charset="0"/>
                <a:cs typeface="Arial" panose="020B0604020202020204" pitchFamily="34" charset="0"/>
              </a:rPr>
              <a:t>Dr.</a:t>
            </a:r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 Xueyu Geng	</a:t>
            </a:r>
          </a:p>
          <a:p>
            <a:r>
              <a:rPr lang="en-GB" dirty="0">
                <a:latin typeface="Lucida Sans" panose="020B0602030504020204" pitchFamily="34" charset="0"/>
                <a:cs typeface="Arial" panose="020B0604020202020204" pitchFamily="34" charset="0"/>
              </a:rPr>
              <a:t>Position: Assistant Professor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B33CED4B-689F-AB4B-9C7F-72F7A12D4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63" y="949360"/>
            <a:ext cx="151120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Image result for warwick university logo">
            <a:extLst>
              <a:ext uri="{FF2B5EF4-FFF2-40B4-BE49-F238E27FC236}">
                <a16:creationId xmlns="" xmlns:a16="http://schemas.microsoft.com/office/drawing/2014/main" id="{34182E8C-E4F9-594A-A186-FDCFAD977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64" y="949360"/>
            <a:ext cx="2402428" cy="12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22">
            <a:extLst>
              <a:ext uri="{FF2B5EF4-FFF2-40B4-BE49-F238E27FC236}">
                <a16:creationId xmlns="" xmlns:a16="http://schemas.microsoft.com/office/drawing/2014/main" id="{D7B4A7B9-1C85-6745-B3A0-C8FA1F5AF79D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195" y="6351696"/>
            <a:ext cx="3863193" cy="250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22">
            <a:extLst>
              <a:ext uri="{FF2B5EF4-FFF2-40B4-BE49-F238E27FC236}">
                <a16:creationId xmlns="" xmlns:a16="http://schemas.microsoft.com/office/drawing/2014/main" id="{0D177D15-0406-6941-846C-A015879FA8E2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595" y="6504096"/>
            <a:ext cx="3863193" cy="250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22">
            <a:extLst>
              <a:ext uri="{FF2B5EF4-FFF2-40B4-BE49-F238E27FC236}">
                <a16:creationId xmlns="" xmlns:a16="http://schemas.microsoft.com/office/drawing/2014/main" id="{FF60098B-B99D-0C47-8F76-D8E278C6A88F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995" y="6656496"/>
            <a:ext cx="3863193" cy="250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CB2746D-D3A0-D54F-9DAF-92A181D47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16" y="2780928"/>
            <a:ext cx="2098791" cy="13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37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560008" y="5157729"/>
            <a:ext cx="3589322" cy="10140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Lucida Sans" panose="020B0602030504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1400" dirty="0">
                <a:latin typeface="Lucida Sans" panose="020B0602030504020204" pitchFamily="34" charset="0"/>
                <a:cs typeface="Arial" panose="020B0604020202020204" pitchFamily="34" charset="0"/>
              </a:rPr>
              <a:t>r</a:t>
            </a:r>
            <a:r>
              <a:rPr lang="en-GB" sz="1400" dirty="0">
                <a:latin typeface="Lucida Sans" panose="020B0602030504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Lucida Sans" panose="020B0602030504020204" pitchFamily="34" charset="0"/>
                <a:cs typeface="Arial" panose="020B0604020202020204" pitchFamily="34" charset="0"/>
              </a:rPr>
              <a:t>Yinjie</a:t>
            </a:r>
            <a:r>
              <a:rPr lang="en-GB" sz="1400" dirty="0">
                <a:latin typeface="Lucida Sans" panose="020B0602030504020204" pitchFamily="34" charset="0"/>
                <a:cs typeface="Arial" panose="020B0604020202020204" pitchFamily="34" charset="0"/>
              </a:rPr>
              <a:t> Lei</a:t>
            </a:r>
          </a:p>
          <a:p>
            <a:pPr marL="0" indent="0">
              <a:buNone/>
            </a:pPr>
            <a:r>
              <a:rPr lang="en-US" altLang="zh-CN" sz="1200" dirty="0"/>
              <a:t>College of Electronics </a:t>
            </a:r>
            <a:r>
              <a:rPr lang="en-US" altLang="zh-CN" sz="1200" dirty="0"/>
              <a:t>and </a:t>
            </a:r>
            <a:r>
              <a:rPr lang="en-US" altLang="zh-CN" sz="1200" dirty="0"/>
              <a:t>Information </a:t>
            </a:r>
            <a:r>
              <a:rPr lang="en-US" altLang="zh-CN" sz="1200" dirty="0"/>
              <a:t>Engineering</a:t>
            </a:r>
            <a:endParaRPr lang="en-GB" sz="1200" dirty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Lucida Sans" panose="020B0602030504020204" pitchFamily="34" charset="0"/>
                <a:cs typeface="Arial" panose="020B0604020202020204" pitchFamily="34" charset="0"/>
              </a:rPr>
              <a:t>Sichuan University</a:t>
            </a:r>
          </a:p>
          <a:p>
            <a:pPr marL="0" indent="0">
              <a:buNone/>
            </a:pPr>
            <a:r>
              <a:rPr lang="en-GB" sz="1400" dirty="0">
                <a:latin typeface="Lucida Sans" panose="020B0602030504020204" pitchFamily="34" charset="0"/>
                <a:cs typeface="Arial" panose="020B0604020202020204" pitchFamily="34" charset="0"/>
              </a:rPr>
              <a:t>Chengdu, Sichuan, China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05072" y="976017"/>
            <a:ext cx="4842443" cy="23156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/>
              <a:t>3D </a:t>
            </a:r>
            <a:r>
              <a:rPr lang="en-US" altLang="zh-CN" sz="2000" dirty="0"/>
              <a:t>Modeling</a:t>
            </a:r>
            <a:endParaRPr lang="en-GB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sz="2000" dirty="0"/>
              <a:t>3D </a:t>
            </a:r>
            <a:r>
              <a:rPr lang="en-US" altLang="zh-CN" sz="2000" dirty="0"/>
              <a:t>Face </a:t>
            </a:r>
            <a:r>
              <a:rPr lang="en-US" altLang="zh-CN" sz="2000" dirty="0"/>
              <a:t>Recognition</a:t>
            </a:r>
            <a:endParaRPr lang="en-GB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sz="2000" dirty="0"/>
              <a:t>Biometrics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sz="2000" dirty="0"/>
              <a:t>Image </a:t>
            </a:r>
            <a:r>
              <a:rPr lang="en-US" altLang="zh-CN" sz="2000" dirty="0"/>
              <a:t>Processing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/>
              <a:t>Machine Learning</a:t>
            </a:r>
          </a:p>
          <a:p>
            <a:pPr lvl="1"/>
            <a:endParaRPr lang="en-GB" sz="2000" dirty="0"/>
          </a:p>
          <a:p>
            <a:endParaRPr lang="en-GB" dirty="0" smtClean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294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26877" y="3556736"/>
            <a:ext cx="554174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Contact Details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Tel.: +86 180 8085 5278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yinjie</a:t>
            </a:r>
            <a:r>
              <a:rPr lang="en-GB" sz="20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@</a:t>
            </a:r>
            <a:r>
              <a:rPr lang="en-US" altLang="zh-CN" sz="20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scu.edu.cn</a:t>
            </a:r>
            <a:r>
              <a:rPr lang="en-GB" sz="20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lvl="1"/>
            <a:endParaRPr lang="en-GB" sz="20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Social Media     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https://www.researchgate.net/profile/Yinjie_Lei</a:t>
            </a:r>
          </a:p>
          <a:p>
            <a:pPr lvl="1"/>
            <a:endParaRPr lang="en-GB" sz="20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endParaRPr lang="en-GB" dirty="0" smtClean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3" r="28577"/>
          <a:stretch/>
        </p:blipFill>
        <p:spPr bwMode="auto">
          <a:xfrm>
            <a:off x="566076" y="932900"/>
            <a:ext cx="2535289" cy="415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2669" y="6337840"/>
            <a:ext cx="6267450" cy="365125"/>
          </a:xfrm>
        </p:spPr>
        <p:txBody>
          <a:bodyPr/>
          <a:lstStyle/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97262-AAC4-7E49-9D36-2947AE71541A}" type="slidenum">
              <a:rPr lang="en-GB" smtClean="0">
                <a:solidFill>
                  <a:prstClr val="white"/>
                </a:solidFill>
              </a:rPr>
              <a:pPr>
                <a:defRPr/>
              </a:pPr>
              <a:t>36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48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Employing Information and Communication Technologies for Mountainous Rural Community Relief from Natural Disasters 2018 (</a:t>
            </a:r>
            <a:r>
              <a:rPr lang="en-US" dirty="0" smtClean="0">
                <a:solidFill>
                  <a:prstClr val="black"/>
                </a:solidFill>
              </a:rPr>
              <a:t>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</a:rPr>
              <a:t>27-</a:t>
            </a:r>
            <a:r>
              <a:rPr lang="en-US" altLang="zh-CN" dirty="0" smtClean="0">
                <a:solidFill>
                  <a:prstClr val="white"/>
                </a:solidFill>
              </a:rPr>
              <a:t>2</a:t>
            </a:r>
            <a:r>
              <a:rPr lang="en-US" altLang="zh-CN" dirty="0">
                <a:solidFill>
                  <a:prstClr val="white"/>
                </a:solidFill>
              </a:rPr>
              <a:t>9</a:t>
            </a:r>
            <a:r>
              <a:rPr lang="en-US" dirty="0" smtClean="0">
                <a:solidFill>
                  <a:prstClr val="white"/>
                </a:solidFill>
              </a:rPr>
              <a:t> August, 201</a:t>
            </a:r>
            <a:r>
              <a:rPr lang="en-US" altLang="zh-CN" dirty="0" smtClean="0">
                <a:solidFill>
                  <a:prstClr val="white"/>
                </a:solidFill>
              </a:rPr>
              <a:t>8</a:t>
            </a:r>
            <a:r>
              <a:rPr lang="en-US" dirty="0" smtClean="0">
                <a:solidFill>
                  <a:prstClr val="white"/>
                </a:solidFill>
              </a:rPr>
              <a:t>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682592" y="4702832"/>
            <a:ext cx="3282462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altLang="zh-CN" sz="1400" dirty="0"/>
              <a:t>Assoc. Prof </a:t>
            </a:r>
            <a:r>
              <a:rPr lang="en-US" altLang="zh-CN" sz="1400" dirty="0" err="1"/>
              <a:t>Xiaohong</a:t>
            </a:r>
            <a:r>
              <a:rPr lang="en-US" altLang="zh-CN" sz="1400" dirty="0"/>
              <a:t> Wu</a:t>
            </a:r>
            <a:endParaRPr lang="en-GB" altLang="zh-CN" sz="1400" dirty="0"/>
          </a:p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College of Electronics and Information Engineering,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S</a:t>
            </a:r>
            <a:r>
              <a:rPr lang="en-US" altLang="zh-CN" sz="1400" dirty="0">
                <a:latin typeface="Lucida Sans" pitchFamily="34" charset="0"/>
                <a:ea typeface="宋体" charset="0"/>
                <a:cs typeface="Arial" pitchFamily="34" charset="0"/>
              </a:rPr>
              <a:t>ichuan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University,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928712" y="1218064"/>
            <a:ext cx="4986998" cy="189570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/>
              <a:t>Digital Image</a:t>
            </a:r>
            <a:r>
              <a:rPr lang="en-GB" sz="2000" dirty="0"/>
              <a:t> </a:t>
            </a:r>
            <a:r>
              <a:rPr lang="en-US" altLang="en-GB" sz="2000" dirty="0"/>
              <a:t>Processing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Pattern Recognition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Computer Vision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wireless communication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GB" sz="2000" dirty="0"/>
          </a:p>
          <a:p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3266173"/>
            <a:ext cx="5541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13438240631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2000" dirty="0" err="1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wxh</a:t>
            </a: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@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scu.edu.cn</a:t>
            </a:r>
            <a:endParaRPr lang="en-GB" dirty="0" smtClean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2" name="Picture 2" descr="å´æçº¢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/>
          <a:stretch/>
        </p:blipFill>
        <p:spPr bwMode="auto">
          <a:xfrm>
            <a:off x="682592" y="1253356"/>
            <a:ext cx="2438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0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Employing Information and Communication Technologies for Mountainous Rural Community Relief from Natural Disasters 2018 (</a:t>
            </a:r>
            <a:r>
              <a:rPr lang="en-US" dirty="0" smtClean="0">
                <a:solidFill>
                  <a:prstClr val="black"/>
                </a:solidFill>
              </a:rPr>
              <a:t>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</a:rPr>
              <a:t>27-</a:t>
            </a:r>
            <a:r>
              <a:rPr lang="en-US" altLang="zh-CN" dirty="0" smtClean="0">
                <a:solidFill>
                  <a:prstClr val="white"/>
                </a:solidFill>
              </a:rPr>
              <a:t>2</a:t>
            </a:r>
            <a:r>
              <a:rPr lang="en-US" altLang="zh-CN" dirty="0">
                <a:solidFill>
                  <a:prstClr val="white"/>
                </a:solidFill>
              </a:rPr>
              <a:t>9</a:t>
            </a:r>
            <a:r>
              <a:rPr lang="en-US" dirty="0" smtClean="0">
                <a:solidFill>
                  <a:prstClr val="white"/>
                </a:solidFill>
              </a:rPr>
              <a:t> August, 201</a:t>
            </a:r>
            <a:r>
              <a:rPr lang="en-US" altLang="zh-CN" dirty="0" smtClean="0">
                <a:solidFill>
                  <a:prstClr val="white"/>
                </a:solidFill>
              </a:rPr>
              <a:t>8</a:t>
            </a:r>
            <a:r>
              <a:rPr lang="en-US" dirty="0" smtClean="0">
                <a:solidFill>
                  <a:prstClr val="white"/>
                </a:solidFill>
              </a:rPr>
              <a:t>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728828" y="5167005"/>
            <a:ext cx="3282462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/>
              <a:t>Associate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Professor </a:t>
            </a:r>
            <a:r>
              <a:rPr lang="en-GB" sz="1400" dirty="0" err="1">
                <a:latin typeface="Lucida Sans" pitchFamily="34" charset="0"/>
                <a:cs typeface="Arial" pitchFamily="34" charset="0"/>
              </a:rPr>
              <a:t>Zhengyong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 Wang College of Electronics and Information Engineering,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S</a:t>
            </a:r>
            <a:r>
              <a:rPr lang="en-US" altLang="zh-CN" sz="1400" dirty="0">
                <a:latin typeface="Lucida Sans" pitchFamily="34" charset="0"/>
                <a:ea typeface="宋体" charset="0"/>
                <a:cs typeface="Arial" pitchFamily="34" charset="0"/>
              </a:rPr>
              <a:t>ichuan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University 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4016896" y="1196752"/>
            <a:ext cx="4937760" cy="1937276"/>
          </a:xfrm>
        </p:spPr>
        <p:txBody>
          <a:bodyPr/>
          <a:lstStyle/>
          <a:p>
            <a:pPr marL="342900" indent="-342900">
              <a:lnSpc>
                <a:spcPts val="2600"/>
              </a:lnSpc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lnSpc>
                <a:spcPts val="2600"/>
              </a:lnSpc>
              <a:buFont typeface="Wingdings" pitchFamily="2" charset="2"/>
              <a:buChar char="§"/>
            </a:pPr>
            <a:r>
              <a:rPr lang="en-US" sz="2000" dirty="0"/>
              <a:t>Circuit </a:t>
            </a:r>
            <a:r>
              <a:rPr lang="en-US" sz="2000"/>
              <a:t>and Sy</a:t>
            </a:r>
            <a:r>
              <a:rPr lang="en-US" altLang="zh-CN" sz="2000"/>
              <a:t>s</a:t>
            </a:r>
            <a:r>
              <a:rPr lang="en-US" sz="2000"/>
              <a:t>tem</a:t>
            </a:r>
            <a:endParaRPr lang="en-US" altLang="en-GB" sz="2000" dirty="0"/>
          </a:p>
          <a:p>
            <a:pPr marL="742950" lvl="1" indent="-285750">
              <a:lnSpc>
                <a:spcPts val="2600"/>
              </a:lnSpc>
              <a:buFont typeface="Wingdings" pitchFamily="2" charset="2"/>
              <a:buChar char="§"/>
            </a:pPr>
            <a:r>
              <a:rPr lang="en-GB" altLang="zh-CN" sz="2000" dirty="0"/>
              <a:t>Digital </a:t>
            </a:r>
            <a:r>
              <a:rPr lang="en-US" altLang="en-GB" sz="2000" dirty="0"/>
              <a:t>Image</a:t>
            </a:r>
            <a:r>
              <a:rPr lang="en-GB" altLang="zh-CN" sz="2000" dirty="0"/>
              <a:t> </a:t>
            </a:r>
            <a:r>
              <a:rPr lang="en-US" altLang="en-GB" sz="2000" dirty="0"/>
              <a:t>Processing and </a:t>
            </a:r>
            <a:r>
              <a:rPr lang="en-GB" altLang="zh-CN" sz="2000" dirty="0"/>
              <a:t>Pattern Recognition</a:t>
            </a:r>
            <a:endParaRPr lang="en-US" altLang="en-GB" sz="2000" dirty="0"/>
          </a:p>
          <a:p>
            <a:pPr marL="742950" lvl="1" indent="-285750">
              <a:lnSpc>
                <a:spcPts val="2600"/>
              </a:lnSpc>
              <a:buFont typeface="Wingdings" pitchFamily="2" charset="2"/>
              <a:buChar char="§"/>
            </a:pPr>
            <a:r>
              <a:rPr lang="en-GB" sz="2000" dirty="0"/>
              <a:t>Intelligent System Design</a:t>
            </a:r>
          </a:p>
          <a:p>
            <a:pPr lvl="1">
              <a:lnSpc>
                <a:spcPts val="2600"/>
              </a:lnSpc>
            </a:pPr>
            <a:endParaRPr lang="en-GB" sz="2000" dirty="0"/>
          </a:p>
          <a:p>
            <a:pPr>
              <a:lnSpc>
                <a:spcPts val="2600"/>
              </a:lnSpc>
            </a:pPr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955918" y="3429000"/>
            <a:ext cx="5541744" cy="2426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lnSpc>
                <a:spcPts val="2600"/>
              </a:lnSpc>
              <a:buFont typeface="Wingdings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13666121513</a:t>
            </a:r>
          </a:p>
          <a:p>
            <a:pPr marL="742950" lvl="1" indent="-285750">
              <a:lnSpc>
                <a:spcPts val="2600"/>
              </a:lnSpc>
              <a:buFont typeface="Wingdings" pitchFamily="2" charset="2"/>
              <a:buChar char="§"/>
            </a:pPr>
            <a:r>
              <a:rPr lang="en-US" altLang="en-GB" sz="2000" dirty="0" err="1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wangzheny</a:t>
            </a:r>
            <a:r>
              <a:rPr lang="en-GB" altLang="zh-CN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@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scu.edu.cn</a:t>
            </a:r>
            <a:endParaRPr lang="en-GB" altLang="zh-CN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marL="342900" indent="-342900">
              <a:lnSpc>
                <a:spcPts val="2600"/>
              </a:lnSpc>
              <a:buFont typeface="Arial" pitchFamily="34" charset="0"/>
              <a:buChar char="•"/>
            </a:pP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marL="342900" indent="-342900">
              <a:lnSpc>
                <a:spcPts val="2600"/>
              </a:lnSpc>
              <a:buFont typeface="Arial" pitchFamily="34" charset="0"/>
              <a:buChar char="•"/>
            </a:pPr>
            <a:r>
              <a:rPr lang="en-GB" altLang="zh-CN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Social Media   </a:t>
            </a:r>
          </a:p>
          <a:p>
            <a:pPr marL="742950" lvl="1" indent="-285750">
              <a:lnSpc>
                <a:spcPts val="2600"/>
              </a:lnSpc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http://eie.scu.edu.cn/info/1046/4746.htm</a:t>
            </a:r>
            <a:endParaRPr lang="en-GB" dirty="0" smtClean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9" y="813854"/>
            <a:ext cx="2892669" cy="4352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2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352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" name="Subtitle 3"/>
          <p:cNvSpPr>
            <a:spLocks noGrp="1"/>
          </p:cNvSpPr>
          <p:nvPr>
            <p:ph idx="1"/>
          </p:nvPr>
        </p:nvSpPr>
        <p:spPr>
          <a:xfrm>
            <a:off x="776540" y="5045602"/>
            <a:ext cx="3662795" cy="10140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rgbClr val="002060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Associate Professor   </a:t>
            </a:r>
            <a:r>
              <a:rPr lang="en-GB" sz="1400" dirty="0" err="1">
                <a:solidFill>
                  <a:srgbClr val="002060"/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Yanmei</a:t>
            </a:r>
            <a:r>
              <a:rPr lang="en-GB" sz="1400" dirty="0">
                <a:solidFill>
                  <a:srgbClr val="002060"/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 YU</a:t>
            </a:r>
          </a:p>
          <a:p>
            <a:pPr>
              <a:buSzPct val="30000"/>
              <a:buNone/>
            </a:pPr>
            <a:r>
              <a:rPr lang="en-GB" altLang="zh-CN" sz="1400" dirty="0">
                <a:solidFill>
                  <a:srgbClr val="002060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College of Electronics and Information </a:t>
            </a:r>
            <a:r>
              <a:rPr lang="en-US" altLang="zh-CN" sz="1400" dirty="0">
                <a:solidFill>
                  <a:srgbClr val="002060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E</a:t>
            </a:r>
            <a:r>
              <a:rPr lang="en-GB" altLang="zh-CN" sz="1400" dirty="0" err="1">
                <a:solidFill>
                  <a:srgbClr val="002060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ngineering</a:t>
            </a:r>
            <a:endParaRPr lang="en-GB" altLang="zh-CN" sz="1400" dirty="0">
              <a:solidFill>
                <a:srgbClr val="002060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pPr>
              <a:buSzPct val="30000"/>
              <a:buNone/>
            </a:pPr>
            <a:r>
              <a:rPr lang="en-GB" altLang="zh-CN" sz="1400" dirty="0">
                <a:solidFill>
                  <a:srgbClr val="002060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Sichuan University , Chengdu,  China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half" idx="2"/>
          </p:nvPr>
        </p:nvSpPr>
        <p:spPr>
          <a:xfrm>
            <a:off x="4169322" y="1412776"/>
            <a:ext cx="5325292" cy="264320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342900" indent="-342900">
              <a:buClr>
                <a:srgbClr val="0070C0"/>
              </a:buClr>
              <a:buSzPct val="100000"/>
              <a:buFont typeface="Wingdings" pitchFamily="2" charset="2"/>
              <a:buChar char="l"/>
            </a:pPr>
            <a:r>
              <a:rPr lang="en-GB" sz="2800" dirty="0">
                <a:solidFill>
                  <a:srgbClr val="0070C0"/>
                </a:solidFill>
                <a:latin typeface="Segoe UI Semibold" pitchFamily="34" charset="0"/>
                <a:cs typeface="Segoe UI Semibold" pitchFamily="34" charset="0"/>
              </a:rPr>
              <a:t> Research Interests</a:t>
            </a:r>
            <a:r>
              <a:rPr lang="en-GB" sz="2800" dirty="0">
                <a:latin typeface="Segoe UI Semibold" pitchFamily="34" charset="0"/>
                <a:cs typeface="Segoe UI Semibold" pitchFamily="34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zh-CN" sz="8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/>
              <a:t>Image and Video Processing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/>
              <a:t>Image and Video Communication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/>
              <a:t>Image Data Hiding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zh-CN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sz="2000" dirty="0"/>
          </a:p>
          <a:p>
            <a:pPr lvl="1"/>
            <a:endParaRPr lang="en-GB" sz="2000" dirty="0"/>
          </a:p>
          <a:p>
            <a:endParaRPr lang="en-GB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173168" y="4286257"/>
            <a:ext cx="532529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Wingdings" pitchFamily="2" charset="2"/>
              <a:buChar char="l"/>
            </a:pPr>
            <a:r>
              <a:rPr lang="en-GB" sz="2800" dirty="0">
                <a:solidFill>
                  <a:srgbClr val="0070C0"/>
                </a:solidFill>
                <a:latin typeface="Segoe UI Semibold" pitchFamily="34" charset="0"/>
                <a:ea typeface="+mn-ea"/>
                <a:cs typeface="Segoe UI Semibold" pitchFamily="34" charset="0"/>
              </a:rPr>
              <a:t> Contact Details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800" dirty="0">
              <a:solidFill>
                <a:prstClr val="black"/>
              </a:solidFill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Tel.:    +86 13678115569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Email:  </a:t>
            </a:r>
            <a:r>
              <a:rPr lang="en-GB" sz="2000" dirty="0">
                <a:solidFill>
                  <a:prstClr val="black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hlinkClick r:id="rId2"/>
              </a:rPr>
              <a:t>yuyanmei@scu.edu.cn</a:t>
            </a:r>
            <a:endParaRPr lang="en-GB" sz="2000" dirty="0">
              <a:solidFill>
                <a:prstClr val="black"/>
              </a:solidFill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800" dirty="0">
              <a:solidFill>
                <a:prstClr val="black"/>
              </a:solidFill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6" name="Picture 1" descr="C:\Users\lenovo\Documents\Tencent Files\2596771\Image\C2C\F}VDHZEEFL39PZSN)G1MY2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3497" y="1357298"/>
            <a:ext cx="2550014" cy="3214710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B935A2-04AD-4D14-AC17-AA7DABD5B287}" type="slidenum">
              <a:rPr lang="en-GB" smtClean="0">
                <a:solidFill>
                  <a:prstClr val="white"/>
                </a:solidFill>
              </a:rPr>
              <a:pPr>
                <a:defRPr/>
              </a:pPr>
              <a:t>39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altLang="zh-CN" smtClean="0">
              <a:solidFill>
                <a:srgbClr val="000000"/>
              </a:solidFill>
            </a:endParaRPr>
          </a:p>
        </p:txBody>
      </p:sp>
      <p:sp>
        <p:nvSpPr>
          <p:cNvPr id="62466" name="Rectangle 1"/>
          <p:cNvSpPr>
            <a:spLocks noChangeArrowheads="1"/>
          </p:cNvSpPr>
          <p:nvPr/>
        </p:nvSpPr>
        <p:spPr bwMode="auto">
          <a:xfrm>
            <a:off x="381000" y="-138499"/>
            <a:ext cx="65" cy="276999"/>
          </a:xfrm>
          <a:prstGeom prst="rect">
            <a:avLst/>
          </a:prstGeom>
          <a:solidFill>
            <a:srgbClr val="F6F6F6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0" hangingPunct="0"/>
            <a:endParaRPr lang="en-US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62467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FFFFFF"/>
                </a:solidFill>
              </a:rPr>
              <a:t>27-29 August 2018, Sichuan University </a:t>
            </a:r>
            <a:endParaRPr lang="en-GB" altLang="zh-CN">
              <a:solidFill>
                <a:srgbClr val="FFFFFF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488951" y="5151438"/>
            <a:ext cx="3529013" cy="10144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altLang="zh-CN" sz="1400" dirty="0" err="1">
                <a:latin typeface="Lucida Sans" pitchFamily="34" charset="0"/>
                <a:ea typeface="ＭＳ Ｐゴシック" pitchFamily="34" charset="-128"/>
                <a:cs typeface="Arial" charset="0"/>
              </a:rPr>
              <a:t>Dr.</a:t>
            </a:r>
            <a:r>
              <a:rPr lang="en-GB" altLang="zh-CN" sz="1400" dirty="0">
                <a:latin typeface="Lucida Sans" pitchFamily="34" charset="0"/>
                <a:ea typeface="ＭＳ Ｐゴシック" pitchFamily="34" charset="-128"/>
                <a:cs typeface="Arial" charset="0"/>
              </a:rPr>
              <a:t> </a:t>
            </a:r>
            <a:r>
              <a:rPr lang="en-GB" altLang="zh-CN" sz="1400" dirty="0" err="1">
                <a:latin typeface="Lucida Sans" pitchFamily="34" charset="0"/>
                <a:ea typeface="ＭＳ Ｐゴシック" pitchFamily="34" charset="-128"/>
                <a:cs typeface="Arial" charset="0"/>
              </a:rPr>
              <a:t>Shuaiyong</a:t>
            </a:r>
            <a:r>
              <a:rPr lang="en-GB" altLang="zh-CN" sz="1400" dirty="0">
                <a:latin typeface="Lucida Sans" pitchFamily="34" charset="0"/>
                <a:ea typeface="ＭＳ Ｐゴシック" pitchFamily="34" charset="-128"/>
                <a:cs typeface="Arial" charset="0"/>
              </a:rPr>
              <a:t> Li</a:t>
            </a:r>
          </a:p>
          <a:p>
            <a:pPr marL="0" indent="0">
              <a:buNone/>
            </a:pPr>
            <a:r>
              <a:rPr lang="en-GB" altLang="zh-CN" sz="1400" dirty="0">
                <a:latin typeface="Lucida Sans" pitchFamily="34" charset="0"/>
                <a:ea typeface="ＭＳ Ｐゴシック" pitchFamily="34" charset="-128"/>
                <a:cs typeface="Arial" charset="0"/>
              </a:rPr>
              <a:t>College of Automation, </a:t>
            </a:r>
            <a:r>
              <a:rPr lang="en-US" altLang="zh-CN" sz="1400" dirty="0">
                <a:latin typeface="Lucida Sans" pitchFamily="34" charset="0"/>
                <a:ea typeface="ＭＳ Ｐゴシック" pitchFamily="34" charset="-128"/>
                <a:cs typeface="Arial" charset="0"/>
              </a:rPr>
              <a:t>Chongqing University of Posts and Telecommunications, </a:t>
            </a:r>
            <a:r>
              <a:rPr lang="en-US" altLang="en-GB" sz="1400" dirty="0">
                <a:latin typeface="Lucida Sans" pitchFamily="34" charset="0"/>
                <a:ea typeface="ＭＳ Ｐゴシック" pitchFamily="34" charset="-128"/>
                <a:cs typeface="Arial" charset="0"/>
              </a:rPr>
              <a:t>Ch</a:t>
            </a:r>
            <a:r>
              <a:rPr lang="en-US" altLang="zh-CN" sz="1400" dirty="0">
                <a:latin typeface="Lucida Sans" pitchFamily="34" charset="0"/>
                <a:ea typeface="ＭＳ Ｐゴシック" pitchFamily="34" charset="-128"/>
                <a:cs typeface="Arial" charset="0"/>
              </a:rPr>
              <a:t>ongqing</a:t>
            </a:r>
            <a:r>
              <a:rPr lang="en-GB" altLang="zh-CN" sz="1400" dirty="0">
                <a:latin typeface="Lucida Sans" pitchFamily="34" charset="0"/>
                <a:ea typeface="ＭＳ Ｐゴシック" pitchFamily="34" charset="-128"/>
                <a:cs typeface="Arial" charset="0"/>
              </a:rPr>
              <a:t>, </a:t>
            </a:r>
            <a:r>
              <a:rPr lang="en-US" altLang="en-GB" sz="1400" dirty="0">
                <a:latin typeface="Lucida Sans" pitchFamily="34" charset="0"/>
                <a:ea typeface="ＭＳ Ｐゴシック" pitchFamily="34" charset="-128"/>
                <a:cs typeface="Arial" charset="0"/>
              </a:rPr>
              <a:t>China</a:t>
            </a:r>
            <a:endParaRPr lang="en-GB" altLang="zh-CN" sz="1400" dirty="0">
              <a:latin typeface="Lucida Sans" pitchFamily="34" charset="0"/>
              <a:ea typeface="ＭＳ Ｐゴシック" pitchFamily="34" charset="-128"/>
              <a:cs typeface="Arial" charset="0"/>
            </a:endParaRPr>
          </a:p>
          <a:p>
            <a:pPr marL="0" indent="0"/>
            <a:endParaRPr lang="en-GB" altLang="zh-CN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indent="0"/>
            <a:endParaRPr lang="en-GB" altLang="zh-CN" sz="14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513139" y="1052513"/>
            <a:ext cx="5832475" cy="24685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altLang="zh-CN" sz="2000" dirty="0">
                <a:ea typeface="ＭＳ Ｐゴシック" pitchFamily="34" charset="-128"/>
              </a:rPr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altLang="en-GB" sz="1800" dirty="0">
                <a:ea typeface="ＭＳ Ｐゴシック" pitchFamily="34" charset="-128"/>
              </a:rPr>
              <a:t>Intelligent monitoring of urban</a:t>
            </a:r>
            <a:r>
              <a:rPr lang="en-GB" altLang="zh-CN" sz="1800" dirty="0">
                <a:ea typeface="ＭＳ Ｐゴシック" pitchFamily="34" charset="-128"/>
              </a:rPr>
              <a:t> </a:t>
            </a:r>
            <a:r>
              <a:rPr lang="en-GB" altLang="en-GB" sz="1800" dirty="0">
                <a:ea typeface="ＭＳ Ｐゴシック" pitchFamily="34" charset="-128"/>
              </a:rPr>
              <a:t>underground pipe network</a:t>
            </a:r>
            <a:endParaRPr lang="en-US" altLang="en-GB" sz="1800" dirty="0">
              <a:ea typeface="ＭＳ Ｐゴシック" pitchFamily="34" charset="-128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altLang="zh-CN" sz="1800" dirty="0">
                <a:ea typeface="ＭＳ Ｐゴシック" pitchFamily="34" charset="-128"/>
              </a:rPr>
              <a:t>Underwater acoustic communication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altLang="zh-CN" sz="1800" dirty="0">
                <a:ea typeface="ＭＳ Ｐゴシック" pitchFamily="34" charset="-128"/>
              </a:rPr>
              <a:t>Industrial internet of things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altLang="zh-CN" sz="1800" dirty="0">
                <a:ea typeface="ＭＳ Ｐゴシック" pitchFamily="34" charset="-128"/>
              </a:rPr>
              <a:t>Intelligent instrument design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altLang="zh-CN" sz="1800" dirty="0">
                <a:ea typeface="ＭＳ Ｐゴシック" pitchFamily="34" charset="-128"/>
              </a:rPr>
              <a:t>Information acquisition and processing</a:t>
            </a:r>
          </a:p>
          <a:p>
            <a:pPr marL="742950" lvl="1" indent="-285750"/>
            <a:endParaRPr lang="en-GB" altLang="zh-CN" sz="2000" dirty="0">
              <a:ea typeface="ＭＳ Ｐゴシック" pitchFamily="34" charset="-128"/>
            </a:endParaRPr>
          </a:p>
          <a:p>
            <a:pPr marL="342900" indent="-342900"/>
            <a:endParaRPr lang="en-GB" altLang="zh-CN" dirty="0" smtClean="0">
              <a:ea typeface="ＭＳ Ｐゴシック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80608" y="3521075"/>
            <a:ext cx="616596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altLang="zh-CN" sz="2000" dirty="0">
                <a:solidFill>
                  <a:srgbClr val="000000"/>
                </a:solidFill>
                <a:latin typeface="Lucida Sans Unicode" pitchFamily="34" charset="0"/>
                <a:ea typeface="ＭＳ Ｐゴシック" pitchFamily="34" charset="-128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altLang="zh-CN" dirty="0">
                <a:solidFill>
                  <a:srgbClr val="000000"/>
                </a:solidFill>
                <a:latin typeface="Lucida Sans Unicode" pitchFamily="34" charset="0"/>
                <a:ea typeface="ＭＳ Ｐゴシック" pitchFamily="34" charset="-128"/>
                <a:cs typeface="Lucida Sans Unicode" pitchFamily="34" charset="0"/>
              </a:rPr>
              <a:t>Tel.: +0086 </a:t>
            </a:r>
            <a:r>
              <a:rPr lang="en-US" altLang="zh-CN" dirty="0">
                <a:solidFill>
                  <a:srgbClr val="000000"/>
                </a:solidFill>
                <a:latin typeface="Lucida Sans Unicode" pitchFamily="34" charset="0"/>
                <a:ea typeface="ＭＳ Ｐゴシック" pitchFamily="34" charset="-128"/>
                <a:cs typeface="Lucida Sans Unicode" pitchFamily="34" charset="0"/>
              </a:rPr>
              <a:t>13594356083</a:t>
            </a:r>
            <a:endParaRPr lang="en-US" altLang="en-GB" dirty="0">
              <a:solidFill>
                <a:srgbClr val="000000"/>
              </a:solidFill>
              <a:latin typeface="Lucida Sans Unicode" pitchFamily="34" charset="0"/>
              <a:ea typeface="ＭＳ Ｐゴシック" pitchFamily="34" charset="-128"/>
              <a:cs typeface="Lucida Sans Unicode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Lucida Sans Unicode" panose="020B0602030504020204" pitchFamily="34" charset="0"/>
                <a:ea typeface="ＭＳ Ｐゴシック" pitchFamily="34" charset="-128"/>
                <a:cs typeface="Lucida Sans Unicode" panose="020B0602030504020204" pitchFamily="34" charset="0"/>
              </a:rPr>
              <a:t>lishuaiyong@cqupt.edu.cn</a:t>
            </a:r>
            <a:endParaRPr lang="en-GB" altLang="zh-CN" dirty="0">
              <a:latin typeface="Lucida Sans Unicode" panose="020B0602030504020204" pitchFamily="34" charset="0"/>
              <a:ea typeface="ＭＳ Ｐゴシック" pitchFamily="34" charset="-128"/>
              <a:cs typeface="Lucida Sans Unicode" panose="020B0602030504020204" pitchFamily="34" charset="0"/>
            </a:endParaRPr>
          </a:p>
          <a:p>
            <a:pPr marL="742950" lvl="1" indent="-285750"/>
            <a:endParaRPr lang="en-GB" altLang="zh-CN" dirty="0">
              <a:latin typeface="Lucida Sans Unicode" panose="020B0602030504020204" pitchFamily="34" charset="0"/>
              <a:ea typeface="ＭＳ Ｐゴシック" pitchFamily="34" charset="-128"/>
              <a:cs typeface="Lucida Sans Unicode" panose="020B0602030504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altLang="zh-CN" sz="2000" dirty="0">
                <a:solidFill>
                  <a:srgbClr val="000000"/>
                </a:solidFill>
                <a:latin typeface="Lucida Sans Unicode" pitchFamily="34" charset="0"/>
                <a:ea typeface="ＭＳ Ｐゴシック" pitchFamily="34" charset="-128"/>
                <a:cs typeface="Lucida Sans Unicode" pitchFamily="34" charset="0"/>
              </a:rPr>
              <a:t>Social Media  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altLang="zh-CN" dirty="0">
                <a:solidFill>
                  <a:srgbClr val="000000"/>
                </a:solidFill>
                <a:latin typeface="Lucida Sans Unicode" pitchFamily="34" charset="0"/>
                <a:ea typeface="ＭＳ Ｐゴシック" pitchFamily="34" charset="-128"/>
                <a:cs typeface="Lucida Sans Unicode" pitchFamily="34" charset="0"/>
              </a:rPr>
              <a:t>http://iot.cqupt.edu.cn/info/1087/1179.htm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altLang="zh-CN" dirty="0">
                <a:solidFill>
                  <a:srgbClr val="000000"/>
                </a:solidFill>
                <a:latin typeface="Lucida Sans Unicode" pitchFamily="34" charset="0"/>
                <a:ea typeface="ＭＳ Ｐゴシック" pitchFamily="34" charset="-128"/>
                <a:cs typeface="Lucida Sans Unicode" pitchFamily="34" charset="0"/>
              </a:rPr>
              <a:t>http://ac.cqupt.edu.cn/info/1052/1885.htm</a:t>
            </a:r>
          </a:p>
        </p:txBody>
      </p:sp>
      <p:pic>
        <p:nvPicPr>
          <p:cNvPr id="62473" name="Picture 9" descr="800-6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825" y="1052514"/>
            <a:ext cx="2578100" cy="3889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94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565641" y="5085184"/>
            <a:ext cx="3588727" cy="10144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Associate Professor Linbo </a:t>
            </a: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Qing</a:t>
            </a:r>
            <a:endParaRPr lang="en-US" altLang="zh-CN" sz="1400" dirty="0">
              <a:latin typeface="Lucida Sans" panose="020B0602030504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College of Electronics and Information Engineering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Sichuan University 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Chengdu, Sichuan, China</a:t>
            </a:r>
          </a:p>
          <a:p>
            <a:pPr marL="0" indent="0"/>
            <a:endParaRPr lang="en-GB" altLang="zh-CN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/>
            <a:endParaRPr lang="en-GB" altLang="zh-CN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3775889" y="976315"/>
            <a:ext cx="4843097" cy="23145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ea typeface="ＭＳ Ｐゴシック" panose="020B0600070205080204" pitchFamily="34" charset="-128"/>
              </a:rPr>
              <a:t>Research Interests: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Image Processing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Image/Video Communication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Pattern Recognition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Multimedia Sensor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Embedded System Design for Image</a:t>
            </a:r>
            <a:endParaRPr lang="en-GB" altLang="zh-CN" sz="2000" dirty="0">
              <a:ea typeface="ＭＳ Ｐゴシック" panose="020B0600070205080204" pitchFamily="34" charset="-128"/>
            </a:endParaRPr>
          </a:p>
          <a:p>
            <a:pPr marL="342900" indent="-342900"/>
            <a:endParaRPr lang="en-GB" altLang="zh-CN" dirty="0" smtClean="0">
              <a:ea typeface="ＭＳ Ｐゴシック" panose="020B0600070205080204" pitchFamily="34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38916" name="Rectangle 1"/>
          <p:cNvSpPr>
            <a:spLocks noChangeArrowheads="1"/>
          </p:cNvSpPr>
          <p:nvPr/>
        </p:nvSpPr>
        <p:spPr bwMode="auto">
          <a:xfrm>
            <a:off x="38132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0" hangingPunct="0"/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97926" y="3467685"/>
            <a:ext cx="5542085" cy="286232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  <a:cs typeface="+mn-cs"/>
              </a:rPr>
              <a:t>Contact 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  <a:cs typeface="+mn-cs"/>
              </a:rPr>
              <a:t>Tel.: +86 13880789330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  <a:cs typeface="+mn-cs"/>
                <a:hlinkClick r:id="rId2"/>
              </a:rPr>
              <a:t>qing_lb@scu.edu.cn</a:t>
            </a:r>
            <a:endParaRPr lang="en-GB" altLang="zh-CN" sz="2000" dirty="0">
              <a:solidFill>
                <a:prstClr val="black"/>
              </a:solidFill>
              <a:latin typeface="Lucida Sans Unicode" panose="020B0602030504020204" pitchFamily="34" charset="0"/>
              <a:cs typeface="+mn-cs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  <a:cs typeface="+mn-cs"/>
              </a:rPr>
              <a:t>Skype: </a:t>
            </a:r>
            <a:r>
              <a:rPr lang="en-GB" altLang="zh-CN" sz="2000" dirty="0" err="1">
                <a:solidFill>
                  <a:prstClr val="black"/>
                </a:solidFill>
                <a:latin typeface="Lucida Sans Unicode" panose="020B0602030504020204" pitchFamily="34" charset="0"/>
                <a:cs typeface="+mn-cs"/>
              </a:rPr>
              <a:t>Linbo_Qing</a:t>
            </a:r>
            <a:endParaRPr lang="en-GB" altLang="zh-CN" sz="2000" dirty="0">
              <a:solidFill>
                <a:prstClr val="black"/>
              </a:solidFill>
              <a:latin typeface="Lucida Sans Unicode" panose="020B0602030504020204" pitchFamily="34" charset="0"/>
              <a:cs typeface="+mn-cs"/>
            </a:endParaRPr>
          </a:p>
          <a:p>
            <a:pPr lvl="1"/>
            <a:endParaRPr lang="en-GB" altLang="zh-CN" sz="2000" dirty="0">
              <a:solidFill>
                <a:prstClr val="black"/>
              </a:solidFill>
              <a:latin typeface="Lucida Sans Unicode" panose="020B0602030504020204" pitchFamily="34" charset="0"/>
              <a:cs typeface="+mn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  <a:cs typeface="+mn-cs"/>
              </a:rPr>
              <a:t>Social Media   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cs typeface="+mn-cs"/>
                <a:hlinkClick r:id="rId3"/>
              </a:rPr>
              <a:t>http://eie.scu.edu.cn/TeacherDetail.aspx?id=38</a:t>
            </a:r>
            <a:endParaRPr lang="en-GB" altLang="zh-CN" sz="2000" dirty="0">
              <a:solidFill>
                <a:prstClr val="black"/>
              </a:solidFill>
              <a:cs typeface="+mn-cs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cs typeface="+mn-cs"/>
                <a:hlinkClick r:id="rId4"/>
              </a:rPr>
              <a:t>http://www.linkedin.com/in/linbo-qing</a:t>
            </a:r>
            <a:endParaRPr lang="en-GB" altLang="zh-CN" sz="2000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white"/>
                </a:solidFill>
              </a:rPr>
              <a:t>27-29 August, 2018,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1"/>
          <a:stretch/>
        </p:blipFill>
        <p:spPr>
          <a:xfrm>
            <a:off x="671751" y="976317"/>
            <a:ext cx="2933131" cy="392252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D34A-4470-4957-87B4-3CAA799BCD4A}" type="slidenum">
              <a:rPr lang="en-GB" altLang="zh-CN" smtClean="0">
                <a:solidFill>
                  <a:prstClr val="white"/>
                </a:solidFill>
              </a:rPr>
              <a:pPr/>
              <a:t>40</a:t>
            </a:fld>
            <a:endParaRPr lang="en-GB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9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Employing Information and Communication Technologies for Mountainous Rural Community Relief from Natural Disasters 2018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altLang="en-US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27-</a:t>
            </a:r>
            <a:r>
              <a:rPr lang="en-US" altLang="zh-CN" dirty="0">
                <a:solidFill>
                  <a:prstClr val="white"/>
                </a:solidFill>
              </a:rPr>
              <a:t>29</a:t>
            </a:r>
            <a:r>
              <a:rPr lang="en-US" dirty="0">
                <a:solidFill>
                  <a:prstClr val="white"/>
                </a:solidFill>
              </a:rPr>
              <a:t> August, 201</a:t>
            </a:r>
            <a:r>
              <a:rPr lang="en-US" altLang="zh-CN" dirty="0">
                <a:solidFill>
                  <a:prstClr val="white"/>
                </a:solidFill>
              </a:rPr>
              <a:t>8</a:t>
            </a:r>
            <a:r>
              <a:rPr lang="en-US" dirty="0">
                <a:solidFill>
                  <a:prstClr val="white"/>
                </a:solidFill>
              </a:rPr>
              <a:t>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728828" y="5167005"/>
            <a:ext cx="2862542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Associate </a:t>
            </a:r>
            <a:r>
              <a:rPr lang="en-GB" sz="1400">
                <a:latin typeface="Lucida Sans" pitchFamily="34" charset="0"/>
                <a:cs typeface="Arial" pitchFamily="34" charset="0"/>
              </a:rPr>
              <a:t>Researcher             C</a:t>
            </a:r>
            <a:r>
              <a:rPr lang="en-US" altLang="zh-CN" sz="1400" dirty="0" err="1">
                <a:latin typeface="Lucida Sans" pitchFamily="34" charset="0"/>
                <a:cs typeface="Arial" pitchFamily="34" charset="0"/>
              </a:rPr>
              <a:t>hao</a:t>
            </a:r>
            <a:r>
              <a:rPr lang="en-US" altLang="zh-CN" sz="1400" dirty="0">
                <a:latin typeface="Lucida Sans" pitchFamily="34" charset="0"/>
                <a:cs typeface="Arial" pitchFamily="34" charset="0"/>
              </a:rPr>
              <a:t> Ren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College of Electronics and Information Engineering,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S</a:t>
            </a:r>
            <a:r>
              <a:rPr lang="en-US" altLang="zh-CN" sz="1400" dirty="0">
                <a:latin typeface="Lucida Sans" pitchFamily="34" charset="0"/>
                <a:ea typeface="宋体" charset="0"/>
                <a:cs typeface="Arial" pitchFamily="34" charset="0"/>
              </a:rPr>
              <a:t>ichuan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University 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17109" y="932362"/>
            <a:ext cx="5433854" cy="105647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/>
              <a:t>Image</a:t>
            </a:r>
            <a:r>
              <a:rPr lang="en-GB" sz="2000" dirty="0"/>
              <a:t> and Video </a:t>
            </a:r>
            <a:r>
              <a:rPr lang="en-US" altLang="en-GB" sz="2000" dirty="0"/>
              <a:t>Processing </a:t>
            </a:r>
            <a:endParaRPr lang="en-GB" sz="20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Inverse Problems Solving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28981" y="4138075"/>
            <a:ext cx="5610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18010681695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err="1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chaoren</a:t>
            </a: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@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scu.edu.cn</a:t>
            </a: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="" xmlns:a16="http://schemas.microsoft.com/office/drawing/2014/main" id="{D66BEFF3-2B04-43B5-9BEF-A34A262B72F2}"/>
              </a:ext>
            </a:extLst>
          </p:cNvPr>
          <p:cNvSpPr txBox="1">
            <a:spLocks/>
          </p:cNvSpPr>
          <p:nvPr/>
        </p:nvSpPr>
        <p:spPr bwMode="auto">
          <a:xfrm>
            <a:off x="3617109" y="2107106"/>
            <a:ext cx="5536762" cy="196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Professional Activities:</a:t>
            </a:r>
          </a:p>
          <a:p>
            <a:pPr marL="742950" lvl="1" indent="-285750" algn="just">
              <a:buFont typeface="Wingdings" pitchFamily="2" charset="2"/>
              <a:buChar char="§"/>
            </a:pPr>
            <a:r>
              <a:rPr lang="en-US" altLang="en-GB" sz="2000" dirty="0">
                <a:solidFill>
                  <a:prstClr val="black"/>
                </a:solidFill>
              </a:rPr>
              <a:t> </a:t>
            </a:r>
            <a:r>
              <a:rPr lang="en-GB" altLang="en-GB" sz="2000" dirty="0">
                <a:solidFill>
                  <a:prstClr val="black"/>
                </a:solidFill>
              </a:rPr>
              <a:t>Review for about 10 journals/ conferences, e.g., IEEE Trans. Image Process., Neurocomputing, etc.</a:t>
            </a:r>
          </a:p>
          <a:p>
            <a:pPr marL="742950" lvl="1" indent="-285750" algn="just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</a:rPr>
              <a:t>Outstanding reviewer award from Elsevier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81B523C3-9732-491B-83F6-D22AD1913966}"/>
              </a:ext>
            </a:extLst>
          </p:cNvPr>
          <p:cNvSpPr txBox="1"/>
          <p:nvPr/>
        </p:nvSpPr>
        <p:spPr>
          <a:xfrm>
            <a:off x="3643169" y="5291322"/>
            <a:ext cx="5610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altLang="zh-CN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Homepage  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http://sites.google.com/site/chaorenhomepage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DADC91F-8359-4CBE-8D1A-39C67046D2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" y="1484784"/>
            <a:ext cx="265807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97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fdisk\pdk\出国手续\IMG_678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66" y="1027738"/>
            <a:ext cx="2814139" cy="40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Employing Information and Communication Technologies for Mountainous Rural Community Relief from Natural Disasters 2018 (</a:t>
            </a:r>
            <a:r>
              <a:rPr lang="en-US" dirty="0" smtClean="0">
                <a:solidFill>
                  <a:prstClr val="black"/>
                </a:solidFill>
              </a:rPr>
              <a:t>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</a:rPr>
              <a:t>27-</a:t>
            </a:r>
            <a:r>
              <a:rPr lang="en-US" altLang="zh-CN" dirty="0" smtClean="0">
                <a:solidFill>
                  <a:prstClr val="white"/>
                </a:solidFill>
              </a:rPr>
              <a:t>2</a:t>
            </a:r>
            <a:r>
              <a:rPr lang="en-US" altLang="zh-CN" dirty="0">
                <a:solidFill>
                  <a:prstClr val="white"/>
                </a:solidFill>
              </a:rPr>
              <a:t>9</a:t>
            </a:r>
            <a:r>
              <a:rPr lang="en-US" dirty="0" smtClean="0">
                <a:solidFill>
                  <a:prstClr val="white"/>
                </a:solidFill>
              </a:rPr>
              <a:t> August, 201</a:t>
            </a:r>
            <a:r>
              <a:rPr lang="en-US" altLang="zh-CN" dirty="0" smtClean="0">
                <a:solidFill>
                  <a:prstClr val="white"/>
                </a:solidFill>
              </a:rPr>
              <a:t>8</a:t>
            </a:r>
            <a:r>
              <a:rPr lang="en-US" dirty="0" smtClean="0">
                <a:solidFill>
                  <a:prstClr val="white"/>
                </a:solidFill>
              </a:rPr>
              <a:t>, Sichuan University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728828" y="5167005"/>
            <a:ext cx="3282462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Research Assistant </a:t>
            </a:r>
            <a:r>
              <a:rPr lang="en-GB" sz="1400" dirty="0" err="1">
                <a:latin typeface="Lucida Sans" pitchFamily="34" charset="0"/>
                <a:cs typeface="Arial" pitchFamily="34" charset="0"/>
              </a:rPr>
              <a:t>Fei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 Cheng</a:t>
            </a:r>
          </a:p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College of Electronics and Information Engineering,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S</a:t>
            </a:r>
            <a:r>
              <a:rPr lang="en-US" altLang="zh-CN" sz="1400" dirty="0">
                <a:latin typeface="Lucida Sans" pitchFamily="34" charset="0"/>
                <a:ea typeface="宋体" charset="0"/>
                <a:cs typeface="Arial" pitchFamily="34" charset="0"/>
              </a:rPr>
              <a:t>ichuan 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University 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23602" y="1052830"/>
            <a:ext cx="4937760" cy="1224042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/>
              <a:t>Wireless Power Transfer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Microwave Components and System</a:t>
            </a:r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623359" y="2708921"/>
            <a:ext cx="5541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15108303574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 err="1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chengfei</a:t>
            </a:r>
            <a:r>
              <a:rPr lang="en-GB" altLang="zh-CN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@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scu.edu.cn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altLang="zh-CN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Study Experience  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2009  </a:t>
            </a:r>
            <a:r>
              <a:rPr lang="en-GB" sz="2000" dirty="0" err="1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Xidian</a:t>
            </a: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 University       </a:t>
            </a:r>
            <a:r>
              <a:rPr lang="en-GB" altLang="zh-CN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Bachelor </a:t>
            </a: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2015  University of Electronic Science and Technology of China &amp; University of Birmingham    </a:t>
            </a:r>
            <a:r>
              <a:rPr lang="en-GB" altLang="zh-CN" sz="2000" dirty="0" err="1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Phd</a:t>
            </a:r>
            <a:r>
              <a:rPr lang="en-GB" altLang="zh-CN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endParaRPr lang="en-GB" dirty="0" smtClean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prstClr val="black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="" xmlns:a16="http://schemas.microsoft.com/office/drawing/2014/main" id="{103D2D9A-2AD8-4D82-B457-08A583B90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29" y="5057436"/>
            <a:ext cx="3588727" cy="10144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cs typeface="Arial" panose="020B0604020202020204" pitchFamily="34" charset="0"/>
              </a:rPr>
              <a:t>Dr. Linyu Huang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cs typeface="Arial" panose="020B0604020202020204" pitchFamily="34" charset="0"/>
              </a:rPr>
              <a:t>College of Electronics and Information Engineering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cs typeface="Arial" panose="020B0604020202020204" pitchFamily="34" charset="0"/>
              </a:rPr>
              <a:t>Sichuan University</a:t>
            </a:r>
          </a:p>
          <a:p>
            <a:pPr marL="0" indent="0">
              <a:buNone/>
            </a:pPr>
            <a:r>
              <a:rPr lang="de-DE" altLang="zh-CN" sz="1400" dirty="0">
                <a:latin typeface="Lucida Sans" panose="020B0602030504020204" pitchFamily="34" charset="0"/>
                <a:cs typeface="Arial" panose="020B0604020202020204" pitchFamily="34" charset="0"/>
              </a:rPr>
              <a:t>Chengdu, Sichuan, P. R. China</a:t>
            </a:r>
            <a:endParaRPr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="" xmlns:a16="http://schemas.microsoft.com/office/drawing/2014/main" id="{432621DB-4184-447B-8377-27001AD83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9428" y="1268760"/>
            <a:ext cx="4843097" cy="23145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ea typeface="ＭＳ Ｐゴシック" panose="020B0600070205080204" pitchFamily="34" charset="-128"/>
              </a:rPr>
              <a:t>Research Interests: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/>
              <a:t>Wireless Communications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/>
              <a:t>Network Coding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/>
              <a:t>R</a:t>
            </a:r>
            <a:r>
              <a:rPr lang="en-US" altLang="zh-CN" sz="2000" dirty="0" err="1"/>
              <a:t>esource</a:t>
            </a:r>
            <a:r>
              <a:rPr lang="en-US" altLang="zh-CN" sz="2000" dirty="0"/>
              <a:t> Allocation</a:t>
            </a:r>
            <a:endParaRPr lang="en-GB" altLang="zh-CN" sz="2000" dirty="0"/>
          </a:p>
          <a:p>
            <a:pPr marL="342900" indent="-342900"/>
            <a:endParaRPr lang="en-GB" altLang="zh-CN" dirty="0">
              <a:ea typeface="ＭＳ Ｐゴシック" panose="020B0600070205080204" pitchFamily="34" charset="-128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="" xmlns:a16="http://schemas.microsoft.com/office/drawing/2014/main" id="{097732B8-F2A2-4A89-8D56-E0DF3FD9D2FD}"/>
              </a:ext>
            </a:extLst>
          </p:cNvPr>
          <p:cNvSpPr txBox="1"/>
          <p:nvPr/>
        </p:nvSpPr>
        <p:spPr>
          <a:xfrm>
            <a:off x="4019428" y="3467685"/>
            <a:ext cx="5542085" cy="132343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zh-CN" sz="2000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Contact Details </a:t>
            </a:r>
            <a:endParaRPr lang="en-GB" altLang="zh-CN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altLang="zh-CN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Tel.: +86 8540 3266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altLang="zh-CN" sz="2000" dirty="0" err="1">
                <a:latin typeface="Lucida Sans Unicode" panose="020B0602030504020204" pitchFamily="34" charset="0"/>
                <a:cs typeface="Lucida Sans Unicode" panose="020B0602030504020204" pitchFamily="34" charset="0"/>
                <a:hlinkClick r:id="rId2"/>
              </a:rPr>
              <a:t>lyhuang</a:t>
            </a:r>
            <a:r>
              <a:rPr lang="en-US" altLang="zh-CN" sz="2000" dirty="0">
                <a:latin typeface="Lucida Sans Unicode" panose="020B0602030504020204" pitchFamily="34" charset="0"/>
                <a:cs typeface="Lucida Sans Unicode" panose="020B0602030504020204" pitchFamily="34" charset="0"/>
                <a:hlinkClick r:id="rId2"/>
              </a:rPr>
              <a:t>@scu.edu.cn</a:t>
            </a:r>
            <a:r>
              <a:rPr lang="en-US" altLang="zh-CN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altLang="zh-CN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GB" altLang="zh-CN" sz="2000" dirty="0">
              <a:solidFill>
                <a:prstClr val="black"/>
              </a:solidFill>
              <a:latin typeface="Lucida Sans Unicode" panose="020B0602030504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A7BF9FC7-41DF-43DE-BE6C-23C7530822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4" y="1006027"/>
            <a:ext cx="2600681" cy="39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2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3433560" y="1049348"/>
            <a:ext cx="5839920" cy="528795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600" b="1" dirty="0" smtClean="0"/>
              <a:t>Research Interests</a:t>
            </a:r>
            <a:endParaRPr lang="en-GB" sz="16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400" dirty="0" smtClean="0"/>
              <a:t>Early career researcher focused on the use of remote sensing for hazard assessment, in particular, geological hazards.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400" dirty="0" smtClean="0"/>
              <a:t>On-going research activities involve identifying precursory indicators of activity and monitoring the progression of hazard events to ensure adequate detection and warning in hazard-prone areas.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400" dirty="0" smtClean="0"/>
              <a:t>Specific interests: hazard assessment, remote sensing, risk communication and early warning.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sz="1600" b="1" dirty="0" smtClean="0"/>
              <a:t>Contact </a:t>
            </a:r>
            <a:r>
              <a:rPr lang="en-GB" sz="1600" b="1" dirty="0"/>
              <a:t>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400" dirty="0" smtClean="0"/>
              <a:t>Email: </a:t>
            </a:r>
            <a:r>
              <a:rPr lang="en-GB" sz="1400" dirty="0" smtClean="0">
                <a:hlinkClick r:id="rId3"/>
              </a:rPr>
              <a:t>charley.hill-butler@coventry.ac.uk</a:t>
            </a:r>
            <a:endParaRPr lang="en-GB" sz="1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400" dirty="0" smtClean="0"/>
              <a:t>Tel: 02477 659141</a:t>
            </a:r>
            <a:endParaRPr lang="en-GB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GB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1600" b="1" dirty="0"/>
              <a:t>Social Media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400" dirty="0" smtClean="0"/>
              <a:t>Twitter: @</a:t>
            </a:r>
            <a:r>
              <a:rPr lang="en-GB" sz="1400" dirty="0" err="1" smtClean="0"/>
              <a:t>CHillButler</a:t>
            </a:r>
            <a:endParaRPr lang="en-GB" sz="1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400" dirty="0" err="1" smtClean="0"/>
              <a:t>Linkedin</a:t>
            </a:r>
            <a:r>
              <a:rPr lang="en-GB" sz="1400" dirty="0" smtClean="0"/>
              <a:t>:                                  https://uk.linkedin.com/in/charley-hill-butler-04487643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400" dirty="0" err="1" smtClean="0"/>
              <a:t>Researchgate</a:t>
            </a:r>
            <a:r>
              <a:rPr lang="en-GB" sz="1400" dirty="0"/>
              <a:t>: https://www.researchgate.net/profile/Charley_Hill-Butler</a:t>
            </a:r>
            <a:endParaRPr lang="en-GB" sz="1400" dirty="0" smtClean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580127" y="4437112"/>
            <a:ext cx="2824473" cy="1152127"/>
          </a:xfrm>
        </p:spPr>
        <p:txBody>
          <a:bodyPr/>
          <a:lstStyle/>
          <a:p>
            <a:pPr lvl="1" algn="ctr"/>
            <a:endParaRPr lang="en-GB" sz="2000" dirty="0" smtClean="0"/>
          </a:p>
          <a:p>
            <a:pPr algn="ctr"/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Dr Charley Hill-Butler</a:t>
            </a:r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dirty="0" smtClean="0">
                <a:latin typeface="Lucida Sans" panose="020B0602030504020204" pitchFamily="34" charset="0"/>
                <a:cs typeface="Arial" panose="020B0604020202020204" pitchFamily="34" charset="0"/>
              </a:rPr>
              <a:t>Lecturer in Physical Geography and Natural Hazards</a:t>
            </a:r>
            <a:endParaRPr lang="en-GB" dirty="0"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Employing Information and Communication Technologies for Mountainous Rural Community Relief from Natural Disasters, Chengdu, China (ICT4AID’18)</a:t>
            </a:r>
            <a:endParaRPr lang="en-GB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4" y="961952"/>
            <a:ext cx="1623501" cy="111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may contain: 1 perso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3" t="27229" r="3930" b="20009"/>
          <a:stretch/>
        </p:blipFill>
        <p:spPr bwMode="auto">
          <a:xfrm>
            <a:off x="904874" y="2230058"/>
            <a:ext cx="2177434" cy="23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46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565641" y="5085184"/>
            <a:ext cx="3588727" cy="10144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Associate Professor Jin WEN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Institute of Hospital Management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West China Hospital, Sichuan University </a:t>
            </a:r>
          </a:p>
          <a:p>
            <a:pPr marL="0" indent="0">
              <a:buNone/>
            </a:pPr>
            <a:r>
              <a:rPr lang="en-US" altLang="zh-CN" sz="1400" dirty="0">
                <a:latin typeface="Lucida Sans" panose="020B0602030504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Chengdu, Sichuan, China</a:t>
            </a:r>
          </a:p>
          <a:p>
            <a:pPr marL="0" indent="0"/>
            <a:endParaRPr lang="en-GB" altLang="zh-CN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/>
            <a:endParaRPr lang="en-GB" altLang="zh-CN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4016897" y="1196753"/>
            <a:ext cx="4843097" cy="23145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ea typeface="ＭＳ Ｐゴシック" panose="020B0600070205080204" pitchFamily="34" charset="-128"/>
              </a:rPr>
              <a:t>Research Interests: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Evidence based policy making and management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Healthcare innovation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Lean and healthcare quality improvement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Performance assessment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altLang="zh-CN" sz="2000" dirty="0">
                <a:ea typeface="ＭＳ Ｐゴシック" panose="020B0600070205080204" pitchFamily="34" charset="-128"/>
              </a:rPr>
              <a:t>Data mining </a:t>
            </a:r>
          </a:p>
          <a:p>
            <a:pPr marL="342900" indent="-342900"/>
            <a:endParaRPr lang="en-GB" altLang="zh-CN" dirty="0" smtClean="0">
              <a:ea typeface="ＭＳ Ｐゴシック" panose="020B0600070205080204" pitchFamily="34" charset="-128"/>
            </a:endParaRPr>
          </a:p>
        </p:txBody>
      </p:sp>
      <p:sp>
        <p:nvSpPr>
          <p:cNvPr id="38916" name="Rectangle 1"/>
          <p:cNvSpPr>
            <a:spLocks noChangeArrowheads="1"/>
          </p:cNvSpPr>
          <p:nvPr/>
        </p:nvSpPr>
        <p:spPr bwMode="auto">
          <a:xfrm>
            <a:off x="381032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2916" y="4581128"/>
            <a:ext cx="5542085" cy="163121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</a:rPr>
              <a:t>Contact Details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</a:rPr>
              <a:t>Tel.: +86 18980606225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  <a:hlinkClick r:id="rId3"/>
              </a:rPr>
              <a:t>huaxiwenjin@163.com</a:t>
            </a:r>
            <a:r>
              <a:rPr lang="en-GB" altLang="zh-CN" sz="2000" dirty="0">
                <a:solidFill>
                  <a:prstClr val="black"/>
                </a:solidFill>
                <a:latin typeface="Lucida Sans Unicode" panose="020B0602030504020204" pitchFamily="34" charset="0"/>
              </a:rPr>
              <a:t>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GB" altLang="zh-CN" sz="2000" dirty="0">
              <a:solidFill>
                <a:prstClr val="black"/>
              </a:solidFill>
              <a:latin typeface="Lucida Sans Unicode" panose="020B0602030504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GB" altLang="zh-CN" sz="2000" dirty="0">
              <a:solidFill>
                <a:prstClr val="black"/>
              </a:solidFill>
              <a:latin typeface="Lucida Sans Unicode" panose="020B0602030504020204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>
          <a:xfrm>
            <a:off x="1216269" y="6337358"/>
            <a:ext cx="1792515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026" name="Picture 2" descr="F:\教学培训盘\教学培训盘\7-我的讲座\10-循证医学及护理\20170428-郑州-重新认识循证护理实践\文进-照片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4528" y="908721"/>
            <a:ext cx="2808312" cy="3916403"/>
          </a:xfrm>
          <a:prstGeom prst="rect">
            <a:avLst/>
          </a:prstGeom>
          <a:noFill/>
        </p:spPr>
      </p:pic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64769" y="6309321"/>
            <a:ext cx="6267657" cy="365125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0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3800872" y="836712"/>
            <a:ext cx="5887368" cy="4846909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>
                <a:latin typeface="+mn-lt"/>
              </a:rPr>
              <a:t>Research Interests: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AI systems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Machine Learning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Embedded Systems/ Health Care Technologies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Next Generation Mobile Systems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Neural Networks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Education Research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Mobile Applications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Robotic Systems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Internet-of-Things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Mobility Management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Wireless Communications</a:t>
            </a:r>
            <a:endParaRPr lang="en-GB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>
                <a:latin typeface="+mn-lt"/>
              </a:rPr>
              <a:t>Contact Details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sz="1600" dirty="0">
                <a:latin typeface="+mn-lt"/>
              </a:rPr>
              <a:t>Tel.: +44 (0)1204 903397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sz="1600" dirty="0">
                <a:latin typeface="+mn-lt"/>
              </a:rPr>
              <a:t>f.ong@bolton.ac.uk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latin typeface="+mn-lt"/>
              </a:rPr>
              <a:t>Wechat</a:t>
            </a:r>
            <a:r>
              <a:rPr lang="en-GB" sz="1600" dirty="0">
                <a:latin typeface="+mn-lt"/>
              </a:rPr>
              <a:t> ID: </a:t>
            </a:r>
            <a:r>
              <a:rPr lang="en-GB" sz="1600" dirty="0" err="1">
                <a:latin typeface="+mn-lt"/>
              </a:rPr>
              <a:t>fel_ong</a:t>
            </a:r>
            <a:endParaRPr lang="en-GB" sz="1600" dirty="0">
              <a:latin typeface="+mn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416496" y="4714766"/>
            <a:ext cx="3672408" cy="1535738"/>
          </a:xfrm>
        </p:spPr>
        <p:txBody>
          <a:bodyPr/>
          <a:lstStyle/>
          <a:p>
            <a:pPr marL="174625" lvl="1"/>
            <a:r>
              <a:rPr lang="en-US" sz="1400" b="1" dirty="0" err="1"/>
              <a:t>Dr</a:t>
            </a:r>
            <a:r>
              <a:rPr lang="en-US" sz="1400" b="1" dirty="0"/>
              <a:t> Felicia Li Chin Ong</a:t>
            </a:r>
          </a:p>
          <a:p>
            <a:pPr marL="174625" lvl="1"/>
            <a:r>
              <a:rPr lang="en-US" sz="1400" dirty="0"/>
              <a:t>BEng (Hons) PhD PGCHE MIET FHEA</a:t>
            </a:r>
          </a:p>
          <a:p>
            <a:pPr marL="174625" lvl="1"/>
            <a:r>
              <a:rPr lang="en-US" sz="1400" dirty="0"/>
              <a:t>Lecturer in Electrical and Electronic Engineering</a:t>
            </a:r>
          </a:p>
          <a:p>
            <a:pPr marL="174625" lvl="1"/>
            <a:r>
              <a:rPr lang="en-US" sz="1400" dirty="0"/>
              <a:t>School of Engineering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27-29 August 2018, Sichuan University 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Employing Information and Communication Technologies for Mountainous Rural Community Relief from Natural Disasters, Chengdu, China (ICT4AID’18)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="" xmlns:a16="http://schemas.microsoft.com/office/drawing/2014/main" id="{5B327C8A-3188-4DEF-A95C-A68C596877DF}"/>
              </a:ext>
            </a:extLst>
          </p:cNvPr>
          <p:cNvSpPr txBox="1">
            <a:spLocks/>
          </p:cNvSpPr>
          <p:nvPr/>
        </p:nvSpPr>
        <p:spPr bwMode="auto">
          <a:xfrm>
            <a:off x="3800872" y="5396135"/>
            <a:ext cx="5901815" cy="103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>
                <a:latin typeface="+mn-lt"/>
              </a:rPr>
              <a:t>Social Media    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latin typeface="+mn-lt"/>
              </a:rPr>
              <a:t>https://uk.linkedin.com/in/felicia-ong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latin typeface="+mn-lt"/>
              </a:rPr>
              <a:t>https://www.researchgate.net/profile/Felicia_Ong </a:t>
            </a:r>
          </a:p>
          <a:p>
            <a:pPr marL="457200" lvl="1" indent="0">
              <a:buFont typeface="Arial" charset="0"/>
              <a:buNone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06D3ED-E706-4E25-A185-13A19AC61F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7" y="607496"/>
            <a:ext cx="2664296" cy="1236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F556EE4-A27D-4561-8CA4-AB5F98B13A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5" b="17125"/>
          <a:stretch/>
        </p:blipFill>
        <p:spPr>
          <a:xfrm>
            <a:off x="701421" y="1674850"/>
            <a:ext cx="2510028" cy="28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6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Employing Information and Communication Technologies for Mountainous Rural Community Relief from Natural Disasters, Chengdu, China (ICT4AID’18)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495" y="-138499"/>
            <a:ext cx="6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prstClr val="black"/>
              </a:solidFill>
              <a:latin typeface="Arial" panose="020B0604020202020204" pitchFamily="34" charset="0"/>
              <a:ea typeface="ＭＳ Ｐゴシック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27-29 August 2018, Sichuan University 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Subtitle 3"/>
          <p:cNvSpPr>
            <a:spLocks noGrp="1"/>
          </p:cNvSpPr>
          <p:nvPr>
            <p:ph idx="1"/>
          </p:nvPr>
        </p:nvSpPr>
        <p:spPr>
          <a:xfrm>
            <a:off x="632520" y="5184709"/>
            <a:ext cx="3888432" cy="1014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Lucida Sans" pitchFamily="34" charset="0"/>
                <a:cs typeface="Arial" pitchFamily="34" charset="0"/>
              </a:rPr>
              <a:t>Associate Professor Ming Yin</a:t>
            </a:r>
          </a:p>
          <a:p>
            <a:pPr marL="0" indent="0">
              <a:buNone/>
            </a:pPr>
            <a:r>
              <a:rPr lang="en-US" sz="1400" dirty="0">
                <a:latin typeface="Lucida Sans" pitchFamily="34" charset="0"/>
                <a:cs typeface="Arial" pitchFamily="34" charset="0"/>
              </a:rPr>
              <a:t>College of Information Science &amp; Technology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Chengdu University of Technology  </a:t>
            </a:r>
          </a:p>
          <a:p>
            <a:pPr marL="0" indent="0">
              <a:buNone/>
            </a:pP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Chengdu</a:t>
            </a:r>
            <a:r>
              <a:rPr lang="en-GB" sz="1400" dirty="0">
                <a:latin typeface="Lucida Sans" pitchFamily="34" charset="0"/>
                <a:cs typeface="Arial" pitchFamily="34" charset="0"/>
              </a:rPr>
              <a:t>, </a:t>
            </a:r>
            <a:r>
              <a:rPr lang="en-US" altLang="en-GB" sz="1400" dirty="0">
                <a:latin typeface="Lucida Sans" pitchFamily="34" charset="0"/>
                <a:cs typeface="Arial" pitchFamily="34" charset="0"/>
              </a:rPr>
              <a:t>China</a:t>
            </a:r>
            <a:endParaRPr lang="en-GB" sz="1400" dirty="0">
              <a:latin typeface="Lucida Sans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  <a:p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half" idx="2"/>
          </p:nvPr>
        </p:nvSpPr>
        <p:spPr>
          <a:xfrm>
            <a:off x="3623602" y="1537454"/>
            <a:ext cx="4937760" cy="246761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Research Interests: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Application of Optoelectronic Technology in</a:t>
            </a:r>
            <a:r>
              <a:rPr lang="en-US" altLang="en-GB" sz="2000" dirty="0"/>
              <a:t> Geosciences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2000" dirty="0"/>
              <a:t>Optical Frequency Conversion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/>
              <a:t>Laser</a:t>
            </a:r>
          </a:p>
          <a:p>
            <a:pPr lvl="1"/>
            <a:endParaRPr lang="en-GB" sz="2000" dirty="0"/>
          </a:p>
          <a:p>
            <a:endParaRPr lang="en-GB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623359" y="3861048"/>
            <a:ext cx="55417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Contact Details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Tel.: +0086 </a:t>
            </a: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13550342056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GB" sz="20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yinmingcdut@163.com</a:t>
            </a: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prstClr val="black"/>
              </a:solidFill>
              <a:latin typeface="Lucida Sans Unicode" pitchFamily="34" charset="0"/>
              <a:ea typeface="ＭＳ Ｐゴシック" charset="0"/>
              <a:cs typeface="Lucida Sans Unicode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8" y="1052831"/>
            <a:ext cx="2850980" cy="40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B3687_Bradford PPT_Blue_External_TEMPLATE">
  <a:themeElements>
    <a:clrScheme name="UOB Blue">
      <a:dk1>
        <a:sysClr val="windowText" lastClr="000000"/>
      </a:dk1>
      <a:lt1>
        <a:sysClr val="window" lastClr="FFFFFF"/>
      </a:lt1>
      <a:dk2>
        <a:srgbClr val="00363B"/>
      </a:dk2>
      <a:lt2>
        <a:srgbClr val="FFFFFF"/>
      </a:lt2>
      <a:accent1>
        <a:srgbClr val="009FDF"/>
      </a:accent1>
      <a:accent2>
        <a:srgbClr val="009EB2"/>
      </a:accent2>
      <a:accent3>
        <a:srgbClr val="00363B"/>
      </a:accent3>
      <a:accent4>
        <a:srgbClr val="E6E7E8"/>
      </a:accent4>
      <a:accent5>
        <a:srgbClr val="68BBEB"/>
      </a:accent5>
      <a:accent6>
        <a:srgbClr val="005359"/>
      </a:accent6>
      <a:hlink>
        <a:srgbClr val="009FDF"/>
      </a:hlink>
      <a:folHlink>
        <a:srgbClr val="0036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81BE"/>
          </a:solidFill>
        </a:ln>
        <a:effectLst/>
      </a:spPr>
      <a:bodyPr anchor="ctr"/>
      <a:lstStyle>
        <a:defPPr algn="ctr">
          <a:defRPr dirty="0">
            <a:latin typeface="Lucida Sans"/>
            <a:cs typeface="Lucida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81BE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Lucida Sans Unicode" panose="020B0602030504020204" pitchFamily="34" charset="0"/>
            <a:cs typeface="Lucida Sans Unicode" panose="020B0602030504020204" pitchFamily="34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UOB3687_Bradford PPT_Blue_External_TEMPLATE">
  <a:themeElements>
    <a:clrScheme name="UOB Blue">
      <a:dk1>
        <a:sysClr val="windowText" lastClr="000000"/>
      </a:dk1>
      <a:lt1>
        <a:sysClr val="window" lastClr="FFFFFF"/>
      </a:lt1>
      <a:dk2>
        <a:srgbClr val="00363B"/>
      </a:dk2>
      <a:lt2>
        <a:srgbClr val="FFFFFF"/>
      </a:lt2>
      <a:accent1>
        <a:srgbClr val="009FDF"/>
      </a:accent1>
      <a:accent2>
        <a:srgbClr val="009EB2"/>
      </a:accent2>
      <a:accent3>
        <a:srgbClr val="00363B"/>
      </a:accent3>
      <a:accent4>
        <a:srgbClr val="E6E7E8"/>
      </a:accent4>
      <a:accent5>
        <a:srgbClr val="68BBEB"/>
      </a:accent5>
      <a:accent6>
        <a:srgbClr val="005359"/>
      </a:accent6>
      <a:hlink>
        <a:srgbClr val="009FDF"/>
      </a:hlink>
      <a:folHlink>
        <a:srgbClr val="0036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81BE"/>
          </a:solidFill>
        </a:ln>
        <a:effectLst/>
      </a:spPr>
      <a:bodyPr anchor="ctr"/>
      <a:lstStyle>
        <a:defPPr algn="ctr">
          <a:defRPr dirty="0">
            <a:latin typeface="Lucida Sans"/>
            <a:cs typeface="Lucida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81BE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Lucida Sans Unicode" panose="020B0602030504020204" pitchFamily="34" charset="0"/>
            <a:cs typeface="Lucida Sans Unicode" panose="020B0602030504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UOB3687_Bradford PPT_Blue_External_TEMPLATE">
  <a:themeElements>
    <a:clrScheme name="UOB Blue">
      <a:dk1>
        <a:sysClr val="windowText" lastClr="000000"/>
      </a:dk1>
      <a:lt1>
        <a:sysClr val="window" lastClr="FFFFFF"/>
      </a:lt1>
      <a:dk2>
        <a:srgbClr val="00363B"/>
      </a:dk2>
      <a:lt2>
        <a:srgbClr val="FFFFFF"/>
      </a:lt2>
      <a:accent1>
        <a:srgbClr val="009FDF"/>
      </a:accent1>
      <a:accent2>
        <a:srgbClr val="009EB2"/>
      </a:accent2>
      <a:accent3>
        <a:srgbClr val="00363B"/>
      </a:accent3>
      <a:accent4>
        <a:srgbClr val="E6E7E8"/>
      </a:accent4>
      <a:accent5>
        <a:srgbClr val="68BBEB"/>
      </a:accent5>
      <a:accent6>
        <a:srgbClr val="005359"/>
      </a:accent6>
      <a:hlink>
        <a:srgbClr val="009FDF"/>
      </a:hlink>
      <a:folHlink>
        <a:srgbClr val="0036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81BE"/>
          </a:solidFill>
        </a:ln>
        <a:effectLst/>
      </a:spPr>
      <a:bodyPr anchor="ctr"/>
      <a:lstStyle>
        <a:defPPr algn="ctr">
          <a:defRPr dirty="0">
            <a:latin typeface="Lucida Sans"/>
            <a:cs typeface="Lucida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81BE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Lucida Sans Unicode" panose="020B0602030504020204" pitchFamily="34" charset="0"/>
            <a:cs typeface="Lucida Sans Unicode" panose="020B060203050402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UOB3687_Bradford PPT_Blue_External_TEMPLATE">
  <a:themeElements>
    <a:clrScheme name="UOB Blue">
      <a:dk1>
        <a:sysClr val="windowText" lastClr="000000"/>
      </a:dk1>
      <a:lt1>
        <a:sysClr val="window" lastClr="FFFFFF"/>
      </a:lt1>
      <a:dk2>
        <a:srgbClr val="00363B"/>
      </a:dk2>
      <a:lt2>
        <a:srgbClr val="FFFFFF"/>
      </a:lt2>
      <a:accent1>
        <a:srgbClr val="009FDF"/>
      </a:accent1>
      <a:accent2>
        <a:srgbClr val="009EB2"/>
      </a:accent2>
      <a:accent3>
        <a:srgbClr val="00363B"/>
      </a:accent3>
      <a:accent4>
        <a:srgbClr val="E6E7E8"/>
      </a:accent4>
      <a:accent5>
        <a:srgbClr val="68BBEB"/>
      </a:accent5>
      <a:accent6>
        <a:srgbClr val="005359"/>
      </a:accent6>
      <a:hlink>
        <a:srgbClr val="009FDF"/>
      </a:hlink>
      <a:folHlink>
        <a:srgbClr val="0036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81BE"/>
          </a:solidFill>
        </a:ln>
        <a:effectLst/>
      </a:spPr>
      <a:bodyPr anchor="ctr"/>
      <a:lstStyle>
        <a:defPPr algn="ctr">
          <a:defRPr dirty="0">
            <a:latin typeface="Lucida Sans"/>
            <a:cs typeface="Lucida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81BE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Lucida Sans Unicode" panose="020B0602030504020204" pitchFamily="34" charset="0"/>
            <a:cs typeface="Lucida Sans Unicode" panose="020B0602030504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UOB3687_Bradford PPT_Blue_External_TEMPLATE">
  <a:themeElements>
    <a:clrScheme name="UOB Blue">
      <a:dk1>
        <a:sysClr val="windowText" lastClr="000000"/>
      </a:dk1>
      <a:lt1>
        <a:sysClr val="window" lastClr="FFFFFF"/>
      </a:lt1>
      <a:dk2>
        <a:srgbClr val="00363B"/>
      </a:dk2>
      <a:lt2>
        <a:srgbClr val="FFFFFF"/>
      </a:lt2>
      <a:accent1>
        <a:srgbClr val="009FDF"/>
      </a:accent1>
      <a:accent2>
        <a:srgbClr val="009EB2"/>
      </a:accent2>
      <a:accent3>
        <a:srgbClr val="00363B"/>
      </a:accent3>
      <a:accent4>
        <a:srgbClr val="E6E7E8"/>
      </a:accent4>
      <a:accent5>
        <a:srgbClr val="68BBEB"/>
      </a:accent5>
      <a:accent6>
        <a:srgbClr val="005359"/>
      </a:accent6>
      <a:hlink>
        <a:srgbClr val="009FDF"/>
      </a:hlink>
      <a:folHlink>
        <a:srgbClr val="0036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81BE"/>
          </a:solidFill>
        </a:ln>
        <a:effectLst/>
      </a:spPr>
      <a:bodyPr anchor="ctr"/>
      <a:lstStyle>
        <a:defPPr algn="ctr">
          <a:defRPr dirty="0">
            <a:latin typeface="Lucida Sans"/>
            <a:cs typeface="Lucida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81BE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Lucida Sans Unicode" panose="020B0602030504020204" pitchFamily="34" charset="0"/>
            <a:cs typeface="Lucida Sans Unicode" panose="020B0602030504020204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6_UOB3687_Bradford PPT_Blue_External_TEMPLATE">
  <a:themeElements>
    <a:clrScheme name="UOB Blue">
      <a:dk1>
        <a:sysClr val="windowText" lastClr="000000"/>
      </a:dk1>
      <a:lt1>
        <a:sysClr val="window" lastClr="FFFFFF"/>
      </a:lt1>
      <a:dk2>
        <a:srgbClr val="00363B"/>
      </a:dk2>
      <a:lt2>
        <a:srgbClr val="FFFFFF"/>
      </a:lt2>
      <a:accent1>
        <a:srgbClr val="009FDF"/>
      </a:accent1>
      <a:accent2>
        <a:srgbClr val="009EB2"/>
      </a:accent2>
      <a:accent3>
        <a:srgbClr val="00363B"/>
      </a:accent3>
      <a:accent4>
        <a:srgbClr val="E6E7E8"/>
      </a:accent4>
      <a:accent5>
        <a:srgbClr val="68BBEB"/>
      </a:accent5>
      <a:accent6>
        <a:srgbClr val="005359"/>
      </a:accent6>
      <a:hlink>
        <a:srgbClr val="009FDF"/>
      </a:hlink>
      <a:folHlink>
        <a:srgbClr val="0036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81BE"/>
          </a:solidFill>
        </a:ln>
        <a:effectLst/>
      </a:spPr>
      <a:bodyPr anchor="ctr"/>
      <a:lstStyle>
        <a:defPPr algn="ctr">
          <a:defRPr dirty="0">
            <a:latin typeface="Lucida Sans"/>
            <a:cs typeface="Lucida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81BE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Lucida Sans Unicode" panose="020B0602030504020204" pitchFamily="34" charset="0"/>
            <a:cs typeface="Lucida Sans Unicode" panose="020B0602030504020204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7_UOB3687_Bradford PPT_Blue_External_TEMPLATE">
  <a:themeElements>
    <a:clrScheme name="UOB Blue">
      <a:dk1>
        <a:sysClr val="windowText" lastClr="000000"/>
      </a:dk1>
      <a:lt1>
        <a:sysClr val="window" lastClr="FFFFFF"/>
      </a:lt1>
      <a:dk2>
        <a:srgbClr val="00363B"/>
      </a:dk2>
      <a:lt2>
        <a:srgbClr val="FFFFFF"/>
      </a:lt2>
      <a:accent1>
        <a:srgbClr val="009FDF"/>
      </a:accent1>
      <a:accent2>
        <a:srgbClr val="009EB2"/>
      </a:accent2>
      <a:accent3>
        <a:srgbClr val="00363B"/>
      </a:accent3>
      <a:accent4>
        <a:srgbClr val="E6E7E8"/>
      </a:accent4>
      <a:accent5>
        <a:srgbClr val="68BBEB"/>
      </a:accent5>
      <a:accent6>
        <a:srgbClr val="005359"/>
      </a:accent6>
      <a:hlink>
        <a:srgbClr val="009FDF"/>
      </a:hlink>
      <a:folHlink>
        <a:srgbClr val="0036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81BE"/>
          </a:solidFill>
        </a:ln>
        <a:effectLst/>
      </a:spPr>
      <a:bodyPr anchor="ctr"/>
      <a:lstStyle>
        <a:defPPr algn="ctr">
          <a:defRPr dirty="0">
            <a:latin typeface="Lucida Sans"/>
            <a:cs typeface="Lucida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81BE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Lucida Sans Unicode" panose="020B0602030504020204" pitchFamily="34" charset="0"/>
            <a:cs typeface="Lucida Sans Unicode" panose="020B0602030504020204" pitchFamily="34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5_UOB3687_Bradford PPT_Blue_External_TEMPLATE">
  <a:themeElements>
    <a:clrScheme name="UOB Blue">
      <a:dk1>
        <a:sysClr val="windowText" lastClr="000000"/>
      </a:dk1>
      <a:lt1>
        <a:sysClr val="window" lastClr="FFFFFF"/>
      </a:lt1>
      <a:dk2>
        <a:srgbClr val="00363B"/>
      </a:dk2>
      <a:lt2>
        <a:srgbClr val="FFFFFF"/>
      </a:lt2>
      <a:accent1>
        <a:srgbClr val="009FDF"/>
      </a:accent1>
      <a:accent2>
        <a:srgbClr val="009EB2"/>
      </a:accent2>
      <a:accent3>
        <a:srgbClr val="00363B"/>
      </a:accent3>
      <a:accent4>
        <a:srgbClr val="E6E7E8"/>
      </a:accent4>
      <a:accent5>
        <a:srgbClr val="68BBEB"/>
      </a:accent5>
      <a:accent6>
        <a:srgbClr val="005359"/>
      </a:accent6>
      <a:hlink>
        <a:srgbClr val="009FDF"/>
      </a:hlink>
      <a:folHlink>
        <a:srgbClr val="0036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81BE"/>
          </a:solidFill>
        </a:ln>
        <a:effectLst/>
      </a:spPr>
      <a:bodyPr anchor="ctr"/>
      <a:lstStyle>
        <a:defPPr algn="ctr">
          <a:defRPr dirty="0">
            <a:latin typeface="Lucida Sans"/>
            <a:cs typeface="Lucida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81BE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Lucida Sans Unicode" panose="020B0602030504020204" pitchFamily="34" charset="0"/>
            <a:cs typeface="Lucida Sans Unicode" panose="020B0602030504020204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16_UOB3687_Bradford PPT_Blue_External_TEMPLATE">
  <a:themeElements>
    <a:clrScheme name="UOB Blue">
      <a:dk1>
        <a:sysClr val="windowText" lastClr="000000"/>
      </a:dk1>
      <a:lt1>
        <a:sysClr val="window" lastClr="FFFFFF"/>
      </a:lt1>
      <a:dk2>
        <a:srgbClr val="00363B"/>
      </a:dk2>
      <a:lt2>
        <a:srgbClr val="FFFFFF"/>
      </a:lt2>
      <a:accent1>
        <a:srgbClr val="009FDF"/>
      </a:accent1>
      <a:accent2>
        <a:srgbClr val="009EB2"/>
      </a:accent2>
      <a:accent3>
        <a:srgbClr val="00363B"/>
      </a:accent3>
      <a:accent4>
        <a:srgbClr val="E6E7E8"/>
      </a:accent4>
      <a:accent5>
        <a:srgbClr val="68BBEB"/>
      </a:accent5>
      <a:accent6>
        <a:srgbClr val="005359"/>
      </a:accent6>
      <a:hlink>
        <a:srgbClr val="009FDF"/>
      </a:hlink>
      <a:folHlink>
        <a:srgbClr val="0036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81BE"/>
          </a:solidFill>
        </a:ln>
        <a:effectLst/>
      </a:spPr>
      <a:bodyPr anchor="ctr"/>
      <a:lstStyle>
        <a:defPPr algn="ctr">
          <a:defRPr dirty="0">
            <a:latin typeface="Lucida Sans"/>
            <a:cs typeface="Lucida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81BE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Lucida Sans Unicode" panose="020B0602030504020204" pitchFamily="34" charset="0"/>
            <a:cs typeface="Lucida Sans Unicode" panose="020B0602030504020204" pitchFamily="34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</TotalTime>
  <Words>3029</Words>
  <Application>Microsoft Office PowerPoint</Application>
  <PresentationFormat>A4 纸张(210x297 毫米)</PresentationFormat>
  <Paragraphs>708</Paragraphs>
  <Slides>42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42</vt:i4>
      </vt:variant>
    </vt:vector>
  </HeadingPairs>
  <TitlesOfParts>
    <vt:vector size="64" baseType="lpstr">
      <vt:lpstr>Lucida Sans</vt:lpstr>
      <vt:lpstr>ＭＳ Ｐゴシック</vt:lpstr>
      <vt:lpstr>ＭＳ Ｐゴシック</vt:lpstr>
      <vt:lpstr>Segoe UI Black</vt:lpstr>
      <vt:lpstr>宋体</vt:lpstr>
      <vt:lpstr>Arial</vt:lpstr>
      <vt:lpstr>Calibri</vt:lpstr>
      <vt:lpstr>Georgia</vt:lpstr>
      <vt:lpstr>Lucida Sans Unicode</vt:lpstr>
      <vt:lpstr>Segoe UI Semibold</vt:lpstr>
      <vt:lpstr>Symbol</vt:lpstr>
      <vt:lpstr>Times New Roman</vt:lpstr>
      <vt:lpstr>Wingdings</vt:lpstr>
      <vt:lpstr>UOB3687_Bradford PPT_Blue_External_TEMPLATE</vt:lpstr>
      <vt:lpstr>2_UOB3687_Bradford PPT_Blue_External_TEMPLATE</vt:lpstr>
      <vt:lpstr>3_UOB3687_Bradford PPT_Blue_External_TEMPLATE</vt:lpstr>
      <vt:lpstr>4_UOB3687_Bradford PPT_Blue_External_TEMPLATE</vt:lpstr>
      <vt:lpstr>5_UOB3687_Bradford PPT_Blue_External_TEMPLATE</vt:lpstr>
      <vt:lpstr>6_UOB3687_Bradford PPT_Blue_External_TEMPLATE</vt:lpstr>
      <vt:lpstr>7_UOB3687_Bradford PPT_Blue_External_TEMPLATE</vt:lpstr>
      <vt:lpstr>15_UOB3687_Bradford PPT_Blue_External_TEMPLATE</vt:lpstr>
      <vt:lpstr>16_UOB3687_Bradford PPT_Blue_External_TEMPLATE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University of Bradford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anewhall</dc:creator>
  <cp:lastModifiedBy>user</cp:lastModifiedBy>
  <cp:revision>42</cp:revision>
  <cp:lastPrinted>2014-07-11T09:48:52Z</cp:lastPrinted>
  <dcterms:created xsi:type="dcterms:W3CDTF">2014-08-21T18:53:27Z</dcterms:created>
  <dcterms:modified xsi:type="dcterms:W3CDTF">2018-08-18T09:15:19Z</dcterms:modified>
</cp:coreProperties>
</file>